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6"/>
  </p:notesMasterIdLst>
  <p:handoutMasterIdLst>
    <p:handoutMasterId r:id="rId27"/>
  </p:handoutMasterIdLst>
  <p:sldIdLst>
    <p:sldId id="341" r:id="rId2"/>
    <p:sldId id="350" r:id="rId3"/>
    <p:sldId id="367" r:id="rId4"/>
    <p:sldId id="333" r:id="rId5"/>
    <p:sldId id="368" r:id="rId6"/>
    <p:sldId id="337" r:id="rId7"/>
    <p:sldId id="357" r:id="rId8"/>
    <p:sldId id="380" r:id="rId9"/>
    <p:sldId id="359" r:id="rId10"/>
    <p:sldId id="384" r:id="rId11"/>
    <p:sldId id="372" r:id="rId12"/>
    <p:sldId id="381" r:id="rId13"/>
    <p:sldId id="382" r:id="rId14"/>
    <p:sldId id="361" r:id="rId15"/>
    <p:sldId id="370" r:id="rId16"/>
    <p:sldId id="374" r:id="rId17"/>
    <p:sldId id="373" r:id="rId18"/>
    <p:sldId id="378" r:id="rId19"/>
    <p:sldId id="363" r:id="rId20"/>
    <p:sldId id="375" r:id="rId21"/>
    <p:sldId id="376" r:id="rId22"/>
    <p:sldId id="377" r:id="rId23"/>
    <p:sldId id="365" r:id="rId24"/>
    <p:sldId id="366" r:id="rId25"/>
  </p:sldIdLst>
  <p:sldSz cx="9144000" cy="6858000" type="screen4x3"/>
  <p:notesSz cx="6858000" cy="99456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0000"/>
    <a:srgbClr val="FFFF00"/>
    <a:srgbClr val="FF3300"/>
    <a:srgbClr val="FF0066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722" autoAdjust="0"/>
    <p:restoredTop sz="85551" autoAdjust="0"/>
  </p:normalViewPr>
  <p:slideViewPr>
    <p:cSldViewPr>
      <p:cViewPr>
        <p:scale>
          <a:sx n="75" d="100"/>
          <a:sy n="75" d="100"/>
        </p:scale>
        <p:origin x="-1848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95007302\Desktop\Transfer%20Desktop\CIMMAS%20Herbivory\Navakavu\Summaries\Fish\Backup%20of%20Summary%20of%20Fish.xlk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c204513\Desktop\LMMA%20tools%20and%20strategi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c204513\Desktop\LMMA%20tools%20and%20strategi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4584020020767"/>
          <c:y val="1.5416717141126591E-2"/>
          <c:w val="0.86701229933467661"/>
          <c:h val="0.87849141934181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Summary_of_Fish!$A$41</c:f>
              <c:strCache>
                <c:ptCount val="1"/>
                <c:pt idx="0">
                  <c:v>MPA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(Summary_of_Fish!$B$45,Summary_of_Fish!$C$45)</c:f>
                <c:numCache>
                  <c:formatCode>General</c:formatCode>
                  <c:ptCount val="2"/>
                  <c:pt idx="0">
                    <c:v>5.5290775404708822E-2</c:v>
                  </c:pt>
                  <c:pt idx="1">
                    <c:v>2.0348116491057916E-2</c:v>
                  </c:pt>
                </c:numCache>
              </c:numRef>
            </c:plus>
            <c:minus>
              <c:numRef>
                <c:f>(Summary_of_Fish!$B$45,Summary_of_Fish!$C$45)</c:f>
                <c:numCache>
                  <c:formatCode>General</c:formatCode>
                  <c:ptCount val="2"/>
                  <c:pt idx="0">
                    <c:v>5.5290775404708822E-2</c:v>
                  </c:pt>
                  <c:pt idx="1">
                    <c:v>2.0348116491057916E-2</c:v>
                  </c:pt>
                </c:numCache>
              </c:numRef>
            </c:minus>
          </c:errBars>
          <c:cat>
            <c:strRef>
              <c:f>Summary_of_Fish!$B$40:$C$40</c:f>
              <c:strCache>
                <c:ptCount val="2"/>
                <c:pt idx="0">
                  <c:v>Acanthuridae</c:v>
                </c:pt>
                <c:pt idx="1">
                  <c:v>Siganidae</c:v>
                </c:pt>
              </c:strCache>
            </c:strRef>
          </c:cat>
          <c:val>
            <c:numRef>
              <c:f>Summary_of_Fish!$B$41:$C$41</c:f>
              <c:numCache>
                <c:formatCode>General</c:formatCode>
                <c:ptCount val="2"/>
                <c:pt idx="0">
                  <c:v>0.48974754749999994</c:v>
                </c:pt>
                <c:pt idx="1">
                  <c:v>0.21921688838461595</c:v>
                </c:pt>
              </c:numCache>
            </c:numRef>
          </c:val>
        </c:ser>
        <c:ser>
          <c:idx val="1"/>
          <c:order val="1"/>
          <c:tx>
            <c:strRef>
              <c:f>Summary_of_Fish!$A$42</c:f>
              <c:strCache>
                <c:ptCount val="1"/>
                <c:pt idx="0">
                  <c:v>Fished Area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(Summary_of_Fish!$B$46,Summary_of_Fish!$C$46)</c:f>
                <c:numCache>
                  <c:formatCode>General</c:formatCode>
                  <c:ptCount val="2"/>
                  <c:pt idx="0">
                    <c:v>5.4553328842085001E-3</c:v>
                  </c:pt>
                  <c:pt idx="1">
                    <c:v>6.5649749877991995E-3</c:v>
                  </c:pt>
                </c:numCache>
              </c:numRef>
            </c:plus>
            <c:minus>
              <c:numRef>
                <c:f>(Summary_of_Fish!$B$46,Summary_of_Fish!$C$46)</c:f>
                <c:numCache>
                  <c:formatCode>General</c:formatCode>
                  <c:ptCount val="2"/>
                  <c:pt idx="0">
                    <c:v>5.4553328842085001E-3</c:v>
                  </c:pt>
                  <c:pt idx="1">
                    <c:v>6.5649749877991995E-3</c:v>
                  </c:pt>
                </c:numCache>
              </c:numRef>
            </c:minus>
          </c:errBars>
          <c:cat>
            <c:strRef>
              <c:f>Summary_of_Fish!$B$40:$C$40</c:f>
              <c:strCache>
                <c:ptCount val="2"/>
                <c:pt idx="0">
                  <c:v>Acanthuridae</c:v>
                </c:pt>
                <c:pt idx="1">
                  <c:v>Siganidae</c:v>
                </c:pt>
              </c:strCache>
            </c:strRef>
          </c:cat>
          <c:val>
            <c:numRef>
              <c:f>Summary_of_Fish!$B$42:$C$42</c:f>
              <c:numCache>
                <c:formatCode>General</c:formatCode>
                <c:ptCount val="2"/>
                <c:pt idx="0">
                  <c:v>4.1452702142857144E-2</c:v>
                </c:pt>
                <c:pt idx="1">
                  <c:v>5.9666122388888923E-2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884096"/>
        <c:axId val="144885632"/>
      </c:barChart>
      <c:catAx>
        <c:axId val="1448840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+mn-lt"/>
              </a:defRPr>
            </a:pPr>
            <a:endParaRPr lang="en-US"/>
          </a:p>
        </c:txPr>
        <c:crossAx val="144885632"/>
        <c:crosses val="autoZero"/>
        <c:auto val="1"/>
        <c:lblAlgn val="ctr"/>
        <c:lblOffset val="100"/>
        <c:noMultiLvlLbl val="0"/>
      </c:catAx>
      <c:valAx>
        <c:axId val="14488563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dirty="0">
                    <a:latin typeface="+mn-lt"/>
                  </a:rPr>
                  <a:t>Mean  </a:t>
                </a:r>
                <a:r>
                  <a:rPr lang="en-US" sz="2000" b="0" dirty="0">
                    <a:latin typeface="+mn-lt"/>
                    <a:cs typeface="Arial" pitchFamily="34" charset="0"/>
                  </a:rPr>
                  <a:t>Total</a:t>
                </a:r>
                <a:r>
                  <a:rPr lang="en-US" sz="2000" b="0" dirty="0">
                    <a:latin typeface="+mn-lt"/>
                  </a:rPr>
                  <a:t> Biomass </a:t>
                </a:r>
                <a:r>
                  <a:rPr lang="en-US" sz="2000" b="0" dirty="0" smtClean="0">
                    <a:latin typeface="+mn-lt"/>
                  </a:rPr>
                  <a:t>kg/station</a:t>
                </a:r>
                <a:endParaRPr lang="en-US" sz="2000" b="0" dirty="0">
                  <a:latin typeface="+mn-lt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44884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Century Schoolbook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LMMA Benefits: </a:t>
            </a:r>
            <a:r>
              <a:rPr lang="en-US" sz="2400" dirty="0" smtClean="0">
                <a:solidFill>
                  <a:srgbClr val="FF0000"/>
                </a:solidFill>
              </a:rPr>
              <a:t>Any perceived change in fish catch since </a:t>
            </a:r>
            <a:r>
              <a:rPr lang="en-US" sz="2400" dirty="0">
                <a:solidFill>
                  <a:srgbClr val="FF0000"/>
                </a:solidFill>
              </a:rPr>
              <a:t>LMMAs were put in </a:t>
            </a:r>
            <a:r>
              <a:rPr lang="en-US" sz="2400" dirty="0" smtClean="0">
                <a:solidFill>
                  <a:srgbClr val="FF0000"/>
                </a:solidFill>
              </a:rPr>
              <a:t>place?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dirty="0"/>
              <a:t>N=30 sites, after 5-10 years)</a:t>
            </a:r>
          </a:p>
        </c:rich>
      </c:tx>
      <c:layout>
        <c:manualLayout>
          <c:xMode val="edge"/>
          <c:yMode val="edge"/>
          <c:x val="6.856688449944498E-2"/>
          <c:y val="2.283351312477554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v>LMMA Benefits: Percieved Fish Catch Yield (N=30 sites)</c:v>
          </c:tx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/>
                      <a:t>7</a:t>
                    </a:r>
                    <a:r>
                      <a:rPr lang="en-US" dirty="0" smtClean="0"/>
                      <a:t>%</a:t>
                    </a:r>
                  </a:p>
                  <a:p>
                    <a:r>
                      <a:rPr lang="en-US" dirty="0" smtClean="0"/>
                      <a:t>n=2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/>
                      <a:t>63</a:t>
                    </a:r>
                    <a:r>
                      <a:rPr lang="en-US" dirty="0" smtClean="0"/>
                      <a:t>%</a:t>
                    </a:r>
                  </a:p>
                  <a:p>
                    <a:r>
                      <a:rPr lang="en-US" dirty="0" smtClean="0"/>
                      <a:t>n=19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/>
                      <a:t>30</a:t>
                    </a:r>
                    <a:r>
                      <a:rPr lang="en-US" dirty="0" smtClean="0"/>
                      <a:t>%</a:t>
                    </a:r>
                  </a:p>
                  <a:p>
                    <a:r>
                      <a:rPr lang="en-US" dirty="0" smtClean="0"/>
                      <a:t>n=9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'Percieved change in catch yield'!$D$35:$H$35</c:f>
              <c:strCache>
                <c:ptCount val="5"/>
                <c:pt idx="0">
                  <c:v>Bigger Decrease</c:v>
                </c:pt>
                <c:pt idx="1">
                  <c:v>Moderate Decrease</c:v>
                </c:pt>
                <c:pt idx="2">
                  <c:v>No change</c:v>
                </c:pt>
                <c:pt idx="3">
                  <c:v>Moderate Increase</c:v>
                </c:pt>
                <c:pt idx="4">
                  <c:v>Bigger Increase </c:v>
                </c:pt>
              </c:strCache>
            </c:strRef>
          </c:cat>
          <c:val>
            <c:numRef>
              <c:f>'Percieved change in catch yield'!$D$34:$H$34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6.666666666666668E-2</c:v>
                </c:pt>
                <c:pt idx="3">
                  <c:v>0.63333333333333364</c:v>
                </c:pt>
                <c:pt idx="4">
                  <c:v>0.30000000000000032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200824818226801"/>
          <c:y val="0.23409628724588391"/>
          <c:w val="0.3149155152641348"/>
          <c:h val="0.68257875887220587"/>
        </c:manualLayout>
      </c:layout>
      <c:overlay val="0"/>
      <c:txPr>
        <a:bodyPr/>
        <a:lstStyle/>
        <a:p>
          <a:pPr rtl="0">
            <a:defRPr sz="2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/>
              <a:t>LMMA Benefits: </a:t>
            </a:r>
            <a:r>
              <a:rPr lang="en-US" sz="2000" dirty="0" smtClean="0"/>
              <a:t>Any perceived  change in Household Income since  </a:t>
            </a:r>
            <a:r>
              <a:rPr lang="en-US" sz="2000" dirty="0"/>
              <a:t>the LMMA was put in place  </a:t>
            </a:r>
            <a:r>
              <a:rPr lang="en-US" sz="2000" dirty="0" smtClean="0"/>
              <a:t>(n=30 </a:t>
            </a:r>
            <a:r>
              <a:rPr lang="en-US" sz="2000" dirty="0"/>
              <a:t>sites)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v>LMMA Benefits: Percieved Fish Catch Yield (N=30 sites)</c:v>
          </c:tx>
          <c:dLbls>
            <c:dLbl>
              <c:idx val="1"/>
              <c:layout>
                <c:manualLayout>
                  <c:x val="-3.1608069114187273E-3"/>
                  <c:y val="9.554027757224935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</a:t>
                    </a:r>
                    <a:r>
                      <a:rPr lang="en-US" dirty="0" smtClean="0"/>
                      <a:t>%</a:t>
                    </a:r>
                  </a:p>
                  <a:p>
                    <a:r>
                      <a:rPr lang="en-US" dirty="0" smtClean="0"/>
                      <a:t>n=2</a:t>
                    </a:r>
                    <a:r>
                      <a:rPr lang="en-US" baseline="0" dirty="0" smtClean="0"/>
                      <a:t> sites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/>
                      <a:t>93</a:t>
                    </a:r>
                    <a:r>
                      <a:rPr lang="en-US" dirty="0" smtClean="0"/>
                      <a:t>%</a:t>
                    </a:r>
                  </a:p>
                  <a:p>
                    <a:r>
                      <a:rPr lang="en-US" dirty="0" smtClean="0"/>
                      <a:t>n=28 sites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'Percieved increase in income'!$D$35:$F$35</c:f>
              <c:strCache>
                <c:ptCount val="3"/>
                <c:pt idx="0">
                  <c:v>Decrease</c:v>
                </c:pt>
                <c:pt idx="1">
                  <c:v>No change</c:v>
                </c:pt>
                <c:pt idx="2">
                  <c:v> Increase</c:v>
                </c:pt>
              </c:strCache>
            </c:strRef>
          </c:cat>
          <c:val>
            <c:numRef>
              <c:f>'Percieved increase in income'!$D$34:$F$34</c:f>
              <c:numCache>
                <c:formatCode>0%</c:formatCode>
                <c:ptCount val="3"/>
                <c:pt idx="0">
                  <c:v>0</c:v>
                </c:pt>
                <c:pt idx="1">
                  <c:v>6.666666666666668E-2</c:v>
                </c:pt>
                <c:pt idx="2">
                  <c:v>0.93333333333333335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 sz="3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DA8FCC-AEA9-4538-80D8-1FFB1D5F9BD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517E15E-BFC1-4D2B-9A60-D0982DB66439}">
      <dgm:prSet phldrT="[Text]" custT="1"/>
      <dgm:spPr>
        <a:solidFill>
          <a:srgbClr val="00B050"/>
        </a:solidFill>
        <a:ln>
          <a:solidFill>
            <a:srgbClr val="C00000"/>
          </a:solidFill>
        </a:ln>
      </dgm:spPr>
      <dgm:t>
        <a:bodyPr/>
        <a:lstStyle/>
        <a:p>
          <a:r>
            <a:rPr lang="en-AU" sz="1800" dirty="0" smtClean="0"/>
            <a:t>Protection strategies   </a:t>
          </a:r>
          <a:endParaRPr lang="en-AU" sz="1800" dirty="0"/>
        </a:p>
      </dgm:t>
    </dgm:pt>
    <dgm:pt modelId="{4CA5FF37-09FC-4B0A-B9CD-D4A5821DF7BE}" type="parTrans" cxnId="{3D19C444-6857-401E-93A8-8D45D660E78C}">
      <dgm:prSet/>
      <dgm:spPr/>
      <dgm:t>
        <a:bodyPr/>
        <a:lstStyle/>
        <a:p>
          <a:endParaRPr lang="en-AU" sz="1100"/>
        </a:p>
      </dgm:t>
    </dgm:pt>
    <dgm:pt modelId="{3C267653-1471-440E-B9E8-BB028B6702AE}" type="sibTrans" cxnId="{3D19C444-6857-401E-93A8-8D45D660E78C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AU" sz="1100"/>
        </a:p>
      </dgm:t>
    </dgm:pt>
    <dgm:pt modelId="{D7BCD4F6-4AAC-4F9B-A405-A43B5AA62D8F}">
      <dgm:prSet phldrT="[Text]" custT="1"/>
      <dgm:spPr/>
      <dgm:t>
        <a:bodyPr/>
        <a:lstStyle/>
        <a:p>
          <a:r>
            <a:rPr lang="en-AU" sz="1800" dirty="0">
              <a:solidFill>
                <a:schemeClr val="tx1"/>
              </a:solidFill>
            </a:rPr>
            <a:t>Safe haven </a:t>
          </a:r>
        </a:p>
      </dgm:t>
    </dgm:pt>
    <dgm:pt modelId="{355D8F1B-4430-4A26-BDA2-61D54D7A7636}" type="parTrans" cxnId="{A403682C-8663-423B-B24C-04401BC42408}">
      <dgm:prSet/>
      <dgm:spPr/>
      <dgm:t>
        <a:bodyPr/>
        <a:lstStyle/>
        <a:p>
          <a:endParaRPr lang="en-AU" sz="1100"/>
        </a:p>
      </dgm:t>
    </dgm:pt>
    <dgm:pt modelId="{7D0C75C7-B92C-4B8F-9A62-CCD55FEBBA67}" type="sibTrans" cxnId="{A403682C-8663-423B-B24C-04401BC42408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AU" sz="1100"/>
        </a:p>
      </dgm:t>
    </dgm:pt>
    <dgm:pt modelId="{93F26BD1-640A-4244-B5E8-B557EC585F87}">
      <dgm:prSet phldrT="[Text]" custT="1"/>
      <dgm:spPr/>
      <dgm:t>
        <a:bodyPr/>
        <a:lstStyle/>
        <a:p>
          <a:r>
            <a:rPr lang="en-AU" sz="1800">
              <a:solidFill>
                <a:schemeClr val="tx1"/>
              </a:solidFill>
            </a:rPr>
            <a:t>Reseeding and  spillover  </a:t>
          </a:r>
        </a:p>
      </dgm:t>
    </dgm:pt>
    <dgm:pt modelId="{9B7B1333-2EF8-4788-880D-D6C90CFF5EFA}" type="parTrans" cxnId="{28C26664-742B-4876-9633-F3DF4C8CA56F}">
      <dgm:prSet/>
      <dgm:spPr/>
      <dgm:t>
        <a:bodyPr/>
        <a:lstStyle/>
        <a:p>
          <a:endParaRPr lang="en-AU" sz="1100"/>
        </a:p>
      </dgm:t>
    </dgm:pt>
    <dgm:pt modelId="{2751DFC3-872C-494C-9D14-FEF028F75FFF}" type="sibTrans" cxnId="{28C26664-742B-4876-9633-F3DF4C8CA56F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AU" sz="1100"/>
        </a:p>
      </dgm:t>
    </dgm:pt>
    <dgm:pt modelId="{26AA39A6-04A6-4C0D-B1AD-47EAB5086B9A}">
      <dgm:prSet custT="1"/>
      <dgm:spPr>
        <a:ln>
          <a:solidFill>
            <a:srgbClr val="C00000"/>
          </a:solidFill>
        </a:ln>
      </dgm:spPr>
      <dgm:t>
        <a:bodyPr/>
        <a:lstStyle/>
        <a:p>
          <a:r>
            <a:rPr lang="en-AU" sz="1800">
              <a:solidFill>
                <a:schemeClr val="tx1"/>
              </a:solidFill>
            </a:rPr>
            <a:t>More Fish &amp; Catch </a:t>
          </a:r>
        </a:p>
      </dgm:t>
    </dgm:pt>
    <dgm:pt modelId="{3F428D22-361E-424D-9EF9-A4E289BCFDD2}" type="parTrans" cxnId="{225E6837-09FE-41A7-816C-1E1169699F2D}">
      <dgm:prSet/>
      <dgm:spPr/>
      <dgm:t>
        <a:bodyPr/>
        <a:lstStyle/>
        <a:p>
          <a:endParaRPr lang="en-AU" sz="1100"/>
        </a:p>
      </dgm:t>
    </dgm:pt>
    <dgm:pt modelId="{DE0DDC22-9F4C-4A46-AF2E-2DE8B32D8D30}" type="sibTrans" cxnId="{225E6837-09FE-41A7-816C-1E1169699F2D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AU" sz="1800"/>
        </a:p>
      </dgm:t>
    </dgm:pt>
    <dgm:pt modelId="{B59BF616-2FF4-45FD-AD50-1F083730B38F}">
      <dgm:prSet custT="1"/>
      <dgm:spPr>
        <a:solidFill>
          <a:srgbClr val="92D050"/>
        </a:solidFill>
      </dgm:spPr>
      <dgm:t>
        <a:bodyPr/>
        <a:lstStyle/>
        <a:p>
          <a:r>
            <a:rPr lang="en-AU" sz="1800">
              <a:solidFill>
                <a:schemeClr val="tx1"/>
              </a:solidFill>
            </a:rPr>
            <a:t>Improved Livelihoods </a:t>
          </a:r>
        </a:p>
      </dgm:t>
    </dgm:pt>
    <dgm:pt modelId="{61BF8434-31B1-4874-83DA-EF8D35C7844F}" type="parTrans" cxnId="{255978B4-4FC0-487F-A56F-1923444FD14C}">
      <dgm:prSet/>
      <dgm:spPr/>
      <dgm:t>
        <a:bodyPr/>
        <a:lstStyle/>
        <a:p>
          <a:endParaRPr lang="en-AU" sz="1100"/>
        </a:p>
      </dgm:t>
    </dgm:pt>
    <dgm:pt modelId="{E14295E0-961C-420A-998F-50439A66FBD1}" type="sibTrans" cxnId="{255978B4-4FC0-487F-A56F-1923444FD14C}">
      <dgm:prSet/>
      <dgm:spPr/>
      <dgm:t>
        <a:bodyPr/>
        <a:lstStyle/>
        <a:p>
          <a:endParaRPr lang="en-AU" sz="1100"/>
        </a:p>
      </dgm:t>
    </dgm:pt>
    <dgm:pt modelId="{C7B1612D-0E5C-4311-ADA6-78C41397261E}">
      <dgm:prSet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AU" sz="1800" dirty="0">
              <a:solidFill>
                <a:schemeClr val="tx1"/>
              </a:solidFill>
            </a:rPr>
            <a:t>Healthy  </a:t>
          </a:r>
          <a:r>
            <a:rPr lang="en-AU" sz="1800" i="1" dirty="0" err="1">
              <a:solidFill>
                <a:schemeClr val="tx1"/>
              </a:solidFill>
            </a:rPr>
            <a:t>Qoliqoli</a:t>
          </a:r>
          <a:endParaRPr lang="en-AU" sz="1800" i="1" dirty="0">
            <a:solidFill>
              <a:schemeClr val="tx1"/>
            </a:solidFill>
          </a:endParaRPr>
        </a:p>
      </dgm:t>
    </dgm:pt>
    <dgm:pt modelId="{D7C84BFC-C7A2-462B-A9FD-08C2E994C06D}" type="parTrans" cxnId="{CC09C17A-F91E-4741-8692-39BEEA154801}">
      <dgm:prSet/>
      <dgm:spPr/>
      <dgm:t>
        <a:bodyPr/>
        <a:lstStyle/>
        <a:p>
          <a:endParaRPr lang="en-AU" sz="1100"/>
        </a:p>
      </dgm:t>
    </dgm:pt>
    <dgm:pt modelId="{F684CF2A-18E3-4F2F-81EE-6A9A61B1EFF9}" type="sibTrans" cxnId="{CC09C17A-F91E-4741-8692-39BEEA154801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AU" sz="1100"/>
        </a:p>
      </dgm:t>
    </dgm:pt>
    <dgm:pt modelId="{DEBD2EE4-EBF3-4075-A71C-ECCF288AD947}">
      <dgm:prSet custT="1"/>
      <dgm:spPr>
        <a:ln>
          <a:solidFill>
            <a:srgbClr val="C00000"/>
          </a:solidFill>
        </a:ln>
      </dgm:spPr>
      <dgm:t>
        <a:bodyPr/>
        <a:lstStyle/>
        <a:p>
          <a:r>
            <a:rPr lang="en-AU" sz="1800">
              <a:solidFill>
                <a:schemeClr val="tx1"/>
              </a:solidFill>
            </a:rPr>
            <a:t>Source of food &amp; More income </a:t>
          </a:r>
        </a:p>
      </dgm:t>
    </dgm:pt>
    <dgm:pt modelId="{4DB9FC6A-225C-4B20-988E-752D1ADEEF25}" type="parTrans" cxnId="{6542E55A-EF23-4773-8F2C-59CBE2274F1F}">
      <dgm:prSet/>
      <dgm:spPr/>
      <dgm:t>
        <a:bodyPr/>
        <a:lstStyle/>
        <a:p>
          <a:endParaRPr lang="en-US" sz="3200"/>
        </a:p>
      </dgm:t>
    </dgm:pt>
    <dgm:pt modelId="{E0F6226D-2412-4870-9650-0407B4DD4AD3}" type="sibTrans" cxnId="{6542E55A-EF23-4773-8F2C-59CBE2274F1F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AU" sz="1200"/>
        </a:p>
      </dgm:t>
    </dgm:pt>
    <dgm:pt modelId="{5A585004-9E9B-4010-82A7-4EA14157DCA3}" type="pres">
      <dgm:prSet presAssocID="{D2DA8FCC-AEA9-4538-80D8-1FFB1D5F9BD5}" presName="Name0" presStyleCnt="0">
        <dgm:presLayoutVars>
          <dgm:dir/>
          <dgm:resizeHandles val="exact"/>
        </dgm:presLayoutVars>
      </dgm:prSet>
      <dgm:spPr/>
    </dgm:pt>
    <dgm:pt modelId="{EAF363A9-65F1-4396-81EB-F3EB3359D527}" type="pres">
      <dgm:prSet presAssocID="{0517E15E-BFC1-4D2B-9A60-D0982DB66439}" presName="node" presStyleLbl="node1" presStyleIdx="0" presStyleCnt="7" custLinFactNeighborX="-923" custLinFactNeighborY="-5331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876AC57-E09A-4ABD-BDE1-7E7D2714B54C}" type="pres">
      <dgm:prSet presAssocID="{3C267653-1471-440E-B9E8-BB028B6702AE}" presName="sibTrans" presStyleLbl="sibTrans2D1" presStyleIdx="0" presStyleCnt="6"/>
      <dgm:spPr/>
      <dgm:t>
        <a:bodyPr/>
        <a:lstStyle/>
        <a:p>
          <a:endParaRPr lang="en-AU"/>
        </a:p>
      </dgm:t>
    </dgm:pt>
    <dgm:pt modelId="{E52040A9-C0E2-487C-B41D-5D42AEC0D312}" type="pres">
      <dgm:prSet presAssocID="{3C267653-1471-440E-B9E8-BB028B6702AE}" presName="connectorText" presStyleLbl="sibTrans2D1" presStyleIdx="0" presStyleCnt="6"/>
      <dgm:spPr/>
      <dgm:t>
        <a:bodyPr/>
        <a:lstStyle/>
        <a:p>
          <a:endParaRPr lang="en-AU"/>
        </a:p>
      </dgm:t>
    </dgm:pt>
    <dgm:pt modelId="{0CD86A05-F100-47DC-96E8-D5CA6530AF9F}" type="pres">
      <dgm:prSet presAssocID="{D7BCD4F6-4AAC-4F9B-A405-A43B5AA62D8F}" presName="node" presStyleLbl="node1" presStyleIdx="1" presStyleCnt="7" custScaleY="94011" custLinFactNeighborX="21609" custLinFactNeighborY="-1178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B70FC29-49B5-4DFE-ABF9-F80714543309}" type="pres">
      <dgm:prSet presAssocID="{7D0C75C7-B92C-4B8F-9A62-CCD55FEBBA67}" presName="sibTrans" presStyleLbl="sibTrans2D1" presStyleIdx="1" presStyleCnt="6"/>
      <dgm:spPr/>
      <dgm:t>
        <a:bodyPr/>
        <a:lstStyle/>
        <a:p>
          <a:endParaRPr lang="en-AU"/>
        </a:p>
      </dgm:t>
    </dgm:pt>
    <dgm:pt modelId="{B191E4BF-41CB-42B7-830F-1035C71A4017}" type="pres">
      <dgm:prSet presAssocID="{7D0C75C7-B92C-4B8F-9A62-CCD55FEBBA67}" presName="connectorText" presStyleLbl="sibTrans2D1" presStyleIdx="1" presStyleCnt="6"/>
      <dgm:spPr/>
      <dgm:t>
        <a:bodyPr/>
        <a:lstStyle/>
        <a:p>
          <a:endParaRPr lang="en-AU"/>
        </a:p>
      </dgm:t>
    </dgm:pt>
    <dgm:pt modelId="{4602C6E1-1BD4-4272-89A6-52668F8BC880}" type="pres">
      <dgm:prSet presAssocID="{93F26BD1-640A-4244-B5E8-B557EC585F87}" presName="node" presStyleLbl="node1" presStyleIdx="2" presStyleCnt="7" custLinFactNeighborX="51203" custLinFactNeighborY="-5330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4514D30-A090-4851-9B46-57403C436C68}" type="pres">
      <dgm:prSet presAssocID="{2751DFC3-872C-494C-9D14-FEF028F75FFF}" presName="sibTrans" presStyleLbl="sibTrans2D1" presStyleIdx="2" presStyleCnt="6" custLinFactNeighborX="-38548" custLinFactNeighborY="8195"/>
      <dgm:spPr/>
      <dgm:t>
        <a:bodyPr/>
        <a:lstStyle/>
        <a:p>
          <a:endParaRPr lang="en-AU"/>
        </a:p>
      </dgm:t>
    </dgm:pt>
    <dgm:pt modelId="{E00A2CA0-D3F6-4AF4-B58B-08E7FCF36438}" type="pres">
      <dgm:prSet presAssocID="{2751DFC3-872C-494C-9D14-FEF028F75FFF}" presName="connectorText" presStyleLbl="sibTrans2D1" presStyleIdx="2" presStyleCnt="6"/>
      <dgm:spPr/>
      <dgm:t>
        <a:bodyPr/>
        <a:lstStyle/>
        <a:p>
          <a:endParaRPr lang="en-AU"/>
        </a:p>
      </dgm:t>
    </dgm:pt>
    <dgm:pt modelId="{3BCDE428-11A2-47D6-92C0-D74B984F9F66}" type="pres">
      <dgm:prSet presAssocID="{C7B1612D-0E5C-4311-ADA6-78C41397261E}" presName="node" presStyleLbl="node1" presStyleIdx="3" presStyleCnt="7" custLinFactNeighborX="5846" custLinFactNeighborY="-5330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273CC8F-0A65-439C-8D6E-4223E2FCDA76}" type="pres">
      <dgm:prSet presAssocID="{F684CF2A-18E3-4F2F-81EE-6A9A61B1EFF9}" presName="sibTrans" presStyleLbl="sibTrans2D1" presStyleIdx="3" presStyleCnt="6"/>
      <dgm:spPr/>
      <dgm:t>
        <a:bodyPr/>
        <a:lstStyle/>
        <a:p>
          <a:endParaRPr lang="en-AU"/>
        </a:p>
      </dgm:t>
    </dgm:pt>
    <dgm:pt modelId="{2C99F6C6-4488-4361-AF9A-0FC1F616D298}" type="pres">
      <dgm:prSet presAssocID="{F684CF2A-18E3-4F2F-81EE-6A9A61B1EFF9}" presName="connectorText" presStyleLbl="sibTrans2D1" presStyleIdx="3" presStyleCnt="6"/>
      <dgm:spPr/>
      <dgm:t>
        <a:bodyPr/>
        <a:lstStyle/>
        <a:p>
          <a:endParaRPr lang="en-AU"/>
        </a:p>
      </dgm:t>
    </dgm:pt>
    <dgm:pt modelId="{2EE3B962-D46C-48B3-90CB-36E112E57777}" type="pres">
      <dgm:prSet presAssocID="{26AA39A6-04A6-4C0D-B1AD-47EAB5086B9A}" presName="node" presStyleLbl="node1" presStyleIdx="4" presStyleCnt="7" custLinFactNeighborX="-35877" custLinFactNeighborY="-338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B2ADAA5-6BEB-4225-9EED-DEC339B1754D}" type="pres">
      <dgm:prSet presAssocID="{DE0DDC22-9F4C-4A46-AF2E-2DE8B32D8D30}" presName="sibTrans" presStyleLbl="sibTrans2D1" presStyleIdx="4" presStyleCnt="6" custLinFactNeighborX="-26936" custLinFactNeighborY="4098"/>
      <dgm:spPr/>
      <dgm:t>
        <a:bodyPr/>
        <a:lstStyle/>
        <a:p>
          <a:endParaRPr lang="en-AU"/>
        </a:p>
      </dgm:t>
    </dgm:pt>
    <dgm:pt modelId="{F2235DA2-738B-47CC-B387-AAAC95FA5DFD}" type="pres">
      <dgm:prSet presAssocID="{DE0DDC22-9F4C-4A46-AF2E-2DE8B32D8D30}" presName="connectorText" presStyleLbl="sibTrans2D1" presStyleIdx="4" presStyleCnt="6"/>
      <dgm:spPr/>
      <dgm:t>
        <a:bodyPr/>
        <a:lstStyle/>
        <a:p>
          <a:endParaRPr lang="en-AU"/>
        </a:p>
      </dgm:t>
    </dgm:pt>
    <dgm:pt modelId="{5E42C8E0-76C7-4872-A88C-22A69821B399}" type="pres">
      <dgm:prSet presAssocID="{DEBD2EE4-EBF3-4075-A71C-ECCF288AD947}" presName="node" presStyleLbl="node1" presStyleIdx="5" presStyleCnt="7" custLinFactNeighborX="-886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886011-3317-4258-A6BE-F0609ED2FBD4}" type="pres">
      <dgm:prSet presAssocID="{E0F6226D-2412-4870-9650-0407B4DD4AD3}" presName="sibTrans" presStyleLbl="sibTrans2D1" presStyleIdx="5" presStyleCnt="6" custScaleX="236534" custScaleY="118116"/>
      <dgm:spPr/>
      <dgm:t>
        <a:bodyPr/>
        <a:lstStyle/>
        <a:p>
          <a:endParaRPr lang="en-US"/>
        </a:p>
      </dgm:t>
    </dgm:pt>
    <dgm:pt modelId="{6BEC9484-5CF5-4D80-9217-0B682C002D97}" type="pres">
      <dgm:prSet presAssocID="{E0F6226D-2412-4870-9650-0407B4DD4AD3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6630E5CF-57CB-4A11-A164-FE71D1A06A84}" type="pres">
      <dgm:prSet presAssocID="{B59BF616-2FF4-45FD-AD50-1F083730B38F}" presName="node" presStyleLbl="node1" presStyleIdx="6" presStyleCnt="7" custLinFactNeighborX="-62109" custLinFactNeighborY="49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9E05B9C1-B30C-4153-9D13-F56FD5AEEF28}" type="presOf" srcId="{2751DFC3-872C-494C-9D14-FEF028F75FFF}" destId="{E00A2CA0-D3F6-4AF4-B58B-08E7FCF36438}" srcOrd="1" destOrd="0" presId="urn:microsoft.com/office/officeart/2005/8/layout/process1"/>
    <dgm:cxn modelId="{28C26664-742B-4876-9633-F3DF4C8CA56F}" srcId="{D2DA8FCC-AEA9-4538-80D8-1FFB1D5F9BD5}" destId="{93F26BD1-640A-4244-B5E8-B557EC585F87}" srcOrd="2" destOrd="0" parTransId="{9B7B1333-2EF8-4788-880D-D6C90CFF5EFA}" sibTransId="{2751DFC3-872C-494C-9D14-FEF028F75FFF}"/>
    <dgm:cxn modelId="{C468547C-03BE-4E80-B676-48D0FCC68FDA}" type="presOf" srcId="{D7BCD4F6-4AAC-4F9B-A405-A43B5AA62D8F}" destId="{0CD86A05-F100-47DC-96E8-D5CA6530AF9F}" srcOrd="0" destOrd="0" presId="urn:microsoft.com/office/officeart/2005/8/layout/process1"/>
    <dgm:cxn modelId="{13E85FA4-7FE9-4786-8699-4737069D2B2B}" type="presOf" srcId="{C7B1612D-0E5C-4311-ADA6-78C41397261E}" destId="{3BCDE428-11A2-47D6-92C0-D74B984F9F66}" srcOrd="0" destOrd="0" presId="urn:microsoft.com/office/officeart/2005/8/layout/process1"/>
    <dgm:cxn modelId="{255978B4-4FC0-487F-A56F-1923444FD14C}" srcId="{D2DA8FCC-AEA9-4538-80D8-1FFB1D5F9BD5}" destId="{B59BF616-2FF4-45FD-AD50-1F083730B38F}" srcOrd="6" destOrd="0" parTransId="{61BF8434-31B1-4874-83DA-EF8D35C7844F}" sibTransId="{E14295E0-961C-420A-998F-50439A66FBD1}"/>
    <dgm:cxn modelId="{C264C28F-C07B-4D9A-9C8D-7753268EA22A}" type="presOf" srcId="{0517E15E-BFC1-4D2B-9A60-D0982DB66439}" destId="{EAF363A9-65F1-4396-81EB-F3EB3359D527}" srcOrd="0" destOrd="0" presId="urn:microsoft.com/office/officeart/2005/8/layout/process1"/>
    <dgm:cxn modelId="{D7CC73A5-79C1-4168-B915-7EB7BBE68A17}" type="presOf" srcId="{B59BF616-2FF4-45FD-AD50-1F083730B38F}" destId="{6630E5CF-57CB-4A11-A164-FE71D1A06A84}" srcOrd="0" destOrd="0" presId="urn:microsoft.com/office/officeart/2005/8/layout/process1"/>
    <dgm:cxn modelId="{6542E55A-EF23-4773-8F2C-59CBE2274F1F}" srcId="{D2DA8FCC-AEA9-4538-80D8-1FFB1D5F9BD5}" destId="{DEBD2EE4-EBF3-4075-A71C-ECCF288AD947}" srcOrd="5" destOrd="0" parTransId="{4DB9FC6A-225C-4B20-988E-752D1ADEEF25}" sibTransId="{E0F6226D-2412-4870-9650-0407B4DD4AD3}"/>
    <dgm:cxn modelId="{0F53F322-4027-446B-9D48-D4AE2F442AFA}" type="presOf" srcId="{F684CF2A-18E3-4F2F-81EE-6A9A61B1EFF9}" destId="{2C99F6C6-4488-4361-AF9A-0FC1F616D298}" srcOrd="1" destOrd="0" presId="urn:microsoft.com/office/officeart/2005/8/layout/process1"/>
    <dgm:cxn modelId="{37D348D2-9F7D-4891-9BAB-E8D5184EBE8A}" type="presOf" srcId="{2751DFC3-872C-494C-9D14-FEF028F75FFF}" destId="{E4514D30-A090-4851-9B46-57403C436C68}" srcOrd="0" destOrd="0" presId="urn:microsoft.com/office/officeart/2005/8/layout/process1"/>
    <dgm:cxn modelId="{4AC5DB49-E7EB-43EC-8358-4DE73C39F297}" type="presOf" srcId="{DE0DDC22-9F4C-4A46-AF2E-2DE8B32D8D30}" destId="{F2235DA2-738B-47CC-B387-AAAC95FA5DFD}" srcOrd="1" destOrd="0" presId="urn:microsoft.com/office/officeart/2005/8/layout/process1"/>
    <dgm:cxn modelId="{CD48DC7C-3D75-4590-8691-3A1DAD0F3152}" type="presOf" srcId="{3C267653-1471-440E-B9E8-BB028B6702AE}" destId="{C876AC57-E09A-4ABD-BDE1-7E7D2714B54C}" srcOrd="0" destOrd="0" presId="urn:microsoft.com/office/officeart/2005/8/layout/process1"/>
    <dgm:cxn modelId="{6B80DE9E-1405-4FFF-B692-F5CE618AC837}" type="presOf" srcId="{DE0DDC22-9F4C-4A46-AF2E-2DE8B32D8D30}" destId="{FB2ADAA5-6BEB-4225-9EED-DEC339B1754D}" srcOrd="0" destOrd="0" presId="urn:microsoft.com/office/officeart/2005/8/layout/process1"/>
    <dgm:cxn modelId="{225E6837-09FE-41A7-816C-1E1169699F2D}" srcId="{D2DA8FCC-AEA9-4538-80D8-1FFB1D5F9BD5}" destId="{26AA39A6-04A6-4C0D-B1AD-47EAB5086B9A}" srcOrd="4" destOrd="0" parTransId="{3F428D22-361E-424D-9EF9-A4E289BCFDD2}" sibTransId="{DE0DDC22-9F4C-4A46-AF2E-2DE8B32D8D30}"/>
    <dgm:cxn modelId="{E67FB958-5EBD-47D9-8F6B-B937E3596375}" type="presOf" srcId="{93F26BD1-640A-4244-B5E8-B557EC585F87}" destId="{4602C6E1-1BD4-4272-89A6-52668F8BC880}" srcOrd="0" destOrd="0" presId="urn:microsoft.com/office/officeart/2005/8/layout/process1"/>
    <dgm:cxn modelId="{3D19C444-6857-401E-93A8-8D45D660E78C}" srcId="{D2DA8FCC-AEA9-4538-80D8-1FFB1D5F9BD5}" destId="{0517E15E-BFC1-4D2B-9A60-D0982DB66439}" srcOrd="0" destOrd="0" parTransId="{4CA5FF37-09FC-4B0A-B9CD-D4A5821DF7BE}" sibTransId="{3C267653-1471-440E-B9E8-BB028B6702AE}"/>
    <dgm:cxn modelId="{E2C7A720-516B-4288-93A6-BC999BEC9297}" type="presOf" srcId="{3C267653-1471-440E-B9E8-BB028B6702AE}" destId="{E52040A9-C0E2-487C-B41D-5D42AEC0D312}" srcOrd="1" destOrd="0" presId="urn:microsoft.com/office/officeart/2005/8/layout/process1"/>
    <dgm:cxn modelId="{CC09C17A-F91E-4741-8692-39BEEA154801}" srcId="{D2DA8FCC-AEA9-4538-80D8-1FFB1D5F9BD5}" destId="{C7B1612D-0E5C-4311-ADA6-78C41397261E}" srcOrd="3" destOrd="0" parTransId="{D7C84BFC-C7A2-462B-A9FD-08C2E994C06D}" sibTransId="{F684CF2A-18E3-4F2F-81EE-6A9A61B1EFF9}"/>
    <dgm:cxn modelId="{A403682C-8663-423B-B24C-04401BC42408}" srcId="{D2DA8FCC-AEA9-4538-80D8-1FFB1D5F9BD5}" destId="{D7BCD4F6-4AAC-4F9B-A405-A43B5AA62D8F}" srcOrd="1" destOrd="0" parTransId="{355D8F1B-4430-4A26-BDA2-61D54D7A7636}" sibTransId="{7D0C75C7-B92C-4B8F-9A62-CCD55FEBBA67}"/>
    <dgm:cxn modelId="{4B2A1BED-82D7-4ADB-A050-25049B0FF901}" type="presOf" srcId="{D2DA8FCC-AEA9-4538-80D8-1FFB1D5F9BD5}" destId="{5A585004-9E9B-4010-82A7-4EA14157DCA3}" srcOrd="0" destOrd="0" presId="urn:microsoft.com/office/officeart/2005/8/layout/process1"/>
    <dgm:cxn modelId="{29E7D49E-EA1F-4375-AAF8-1D94E425660A}" type="presOf" srcId="{E0F6226D-2412-4870-9650-0407B4DD4AD3}" destId="{7C886011-3317-4258-A6BE-F0609ED2FBD4}" srcOrd="0" destOrd="0" presId="urn:microsoft.com/office/officeart/2005/8/layout/process1"/>
    <dgm:cxn modelId="{389397F9-FD79-4348-B06A-16AFEABE71B9}" type="presOf" srcId="{7D0C75C7-B92C-4B8F-9A62-CCD55FEBBA67}" destId="{3B70FC29-49B5-4DFE-ABF9-F80714543309}" srcOrd="0" destOrd="0" presId="urn:microsoft.com/office/officeart/2005/8/layout/process1"/>
    <dgm:cxn modelId="{2FAACBAA-1883-4420-A180-421E7FC2C051}" type="presOf" srcId="{F684CF2A-18E3-4F2F-81EE-6A9A61B1EFF9}" destId="{D273CC8F-0A65-439C-8D6E-4223E2FCDA76}" srcOrd="0" destOrd="0" presId="urn:microsoft.com/office/officeart/2005/8/layout/process1"/>
    <dgm:cxn modelId="{6AD551A1-0512-4053-AD1F-B7D71A66FBEA}" type="presOf" srcId="{E0F6226D-2412-4870-9650-0407B4DD4AD3}" destId="{6BEC9484-5CF5-4D80-9217-0B682C002D97}" srcOrd="1" destOrd="0" presId="urn:microsoft.com/office/officeart/2005/8/layout/process1"/>
    <dgm:cxn modelId="{975987DB-E379-4AFD-BB89-CBC201C34B56}" type="presOf" srcId="{26AA39A6-04A6-4C0D-B1AD-47EAB5086B9A}" destId="{2EE3B962-D46C-48B3-90CB-36E112E57777}" srcOrd="0" destOrd="0" presId="urn:microsoft.com/office/officeart/2005/8/layout/process1"/>
    <dgm:cxn modelId="{18D878FC-E2D6-4D35-9F85-74E597A02A2D}" type="presOf" srcId="{7D0C75C7-B92C-4B8F-9A62-CCD55FEBBA67}" destId="{B191E4BF-41CB-42B7-830F-1035C71A4017}" srcOrd="1" destOrd="0" presId="urn:microsoft.com/office/officeart/2005/8/layout/process1"/>
    <dgm:cxn modelId="{6E462C6C-C52E-4286-97E7-1FD1EC52D613}" type="presOf" srcId="{DEBD2EE4-EBF3-4075-A71C-ECCF288AD947}" destId="{5E42C8E0-76C7-4872-A88C-22A69821B399}" srcOrd="0" destOrd="0" presId="urn:microsoft.com/office/officeart/2005/8/layout/process1"/>
    <dgm:cxn modelId="{0A96BBB0-B67F-48AA-9E9C-98235AB3E3A2}" type="presParOf" srcId="{5A585004-9E9B-4010-82A7-4EA14157DCA3}" destId="{EAF363A9-65F1-4396-81EB-F3EB3359D527}" srcOrd="0" destOrd="0" presId="urn:microsoft.com/office/officeart/2005/8/layout/process1"/>
    <dgm:cxn modelId="{4C36E40E-6D8A-42C2-BA01-5BD19A085969}" type="presParOf" srcId="{5A585004-9E9B-4010-82A7-4EA14157DCA3}" destId="{C876AC57-E09A-4ABD-BDE1-7E7D2714B54C}" srcOrd="1" destOrd="0" presId="urn:microsoft.com/office/officeart/2005/8/layout/process1"/>
    <dgm:cxn modelId="{028E1204-368F-4484-B9AB-446034FE9DB7}" type="presParOf" srcId="{C876AC57-E09A-4ABD-BDE1-7E7D2714B54C}" destId="{E52040A9-C0E2-487C-B41D-5D42AEC0D312}" srcOrd="0" destOrd="0" presId="urn:microsoft.com/office/officeart/2005/8/layout/process1"/>
    <dgm:cxn modelId="{5A63F63C-5ACF-4E35-8219-769206BE3DA5}" type="presParOf" srcId="{5A585004-9E9B-4010-82A7-4EA14157DCA3}" destId="{0CD86A05-F100-47DC-96E8-D5CA6530AF9F}" srcOrd="2" destOrd="0" presId="urn:microsoft.com/office/officeart/2005/8/layout/process1"/>
    <dgm:cxn modelId="{FE97AC7E-3B9A-4462-AE18-8646B8E8DC9D}" type="presParOf" srcId="{5A585004-9E9B-4010-82A7-4EA14157DCA3}" destId="{3B70FC29-49B5-4DFE-ABF9-F80714543309}" srcOrd="3" destOrd="0" presId="urn:microsoft.com/office/officeart/2005/8/layout/process1"/>
    <dgm:cxn modelId="{8EECDE7D-0B80-4DE2-BEE0-F7740C2811A0}" type="presParOf" srcId="{3B70FC29-49B5-4DFE-ABF9-F80714543309}" destId="{B191E4BF-41CB-42B7-830F-1035C71A4017}" srcOrd="0" destOrd="0" presId="urn:microsoft.com/office/officeart/2005/8/layout/process1"/>
    <dgm:cxn modelId="{EF3A6990-9877-4655-BDF5-E2D7C4F9C394}" type="presParOf" srcId="{5A585004-9E9B-4010-82A7-4EA14157DCA3}" destId="{4602C6E1-1BD4-4272-89A6-52668F8BC880}" srcOrd="4" destOrd="0" presId="urn:microsoft.com/office/officeart/2005/8/layout/process1"/>
    <dgm:cxn modelId="{8886371F-327C-4B64-A2BC-FB7DF6474F7C}" type="presParOf" srcId="{5A585004-9E9B-4010-82A7-4EA14157DCA3}" destId="{E4514D30-A090-4851-9B46-57403C436C68}" srcOrd="5" destOrd="0" presId="urn:microsoft.com/office/officeart/2005/8/layout/process1"/>
    <dgm:cxn modelId="{7F119350-E08D-4EB5-97C6-3EEADC77BF33}" type="presParOf" srcId="{E4514D30-A090-4851-9B46-57403C436C68}" destId="{E00A2CA0-D3F6-4AF4-B58B-08E7FCF36438}" srcOrd="0" destOrd="0" presId="urn:microsoft.com/office/officeart/2005/8/layout/process1"/>
    <dgm:cxn modelId="{2A105FCC-77E1-4F2E-BE27-374EB2DDB14D}" type="presParOf" srcId="{5A585004-9E9B-4010-82A7-4EA14157DCA3}" destId="{3BCDE428-11A2-47D6-92C0-D74B984F9F66}" srcOrd="6" destOrd="0" presId="urn:microsoft.com/office/officeart/2005/8/layout/process1"/>
    <dgm:cxn modelId="{D1FEC92C-5259-433F-902C-381095FBECD9}" type="presParOf" srcId="{5A585004-9E9B-4010-82A7-4EA14157DCA3}" destId="{D273CC8F-0A65-439C-8D6E-4223E2FCDA76}" srcOrd="7" destOrd="0" presId="urn:microsoft.com/office/officeart/2005/8/layout/process1"/>
    <dgm:cxn modelId="{B047D50E-B102-4E94-B9D9-E34728E4C2FA}" type="presParOf" srcId="{D273CC8F-0A65-439C-8D6E-4223E2FCDA76}" destId="{2C99F6C6-4488-4361-AF9A-0FC1F616D298}" srcOrd="0" destOrd="0" presId="urn:microsoft.com/office/officeart/2005/8/layout/process1"/>
    <dgm:cxn modelId="{5FF8D26F-A520-4D11-9469-3A67AC142DB6}" type="presParOf" srcId="{5A585004-9E9B-4010-82A7-4EA14157DCA3}" destId="{2EE3B962-D46C-48B3-90CB-36E112E57777}" srcOrd="8" destOrd="0" presId="urn:microsoft.com/office/officeart/2005/8/layout/process1"/>
    <dgm:cxn modelId="{DEF9C5B3-339D-45DB-9898-D98706B29EFB}" type="presParOf" srcId="{5A585004-9E9B-4010-82A7-4EA14157DCA3}" destId="{FB2ADAA5-6BEB-4225-9EED-DEC339B1754D}" srcOrd="9" destOrd="0" presId="urn:microsoft.com/office/officeart/2005/8/layout/process1"/>
    <dgm:cxn modelId="{061DD9BF-0B5E-4527-A36B-17D233FADC04}" type="presParOf" srcId="{FB2ADAA5-6BEB-4225-9EED-DEC339B1754D}" destId="{F2235DA2-738B-47CC-B387-AAAC95FA5DFD}" srcOrd="0" destOrd="0" presId="urn:microsoft.com/office/officeart/2005/8/layout/process1"/>
    <dgm:cxn modelId="{570C0CF3-4FF6-425C-93CA-6F27A27A8968}" type="presParOf" srcId="{5A585004-9E9B-4010-82A7-4EA14157DCA3}" destId="{5E42C8E0-76C7-4872-A88C-22A69821B399}" srcOrd="10" destOrd="0" presId="urn:microsoft.com/office/officeart/2005/8/layout/process1"/>
    <dgm:cxn modelId="{C579E364-5752-4B62-BD19-7132C9338C9D}" type="presParOf" srcId="{5A585004-9E9B-4010-82A7-4EA14157DCA3}" destId="{7C886011-3317-4258-A6BE-F0609ED2FBD4}" srcOrd="11" destOrd="0" presId="urn:microsoft.com/office/officeart/2005/8/layout/process1"/>
    <dgm:cxn modelId="{21D196C0-29E6-4AE0-ADBC-D365F38C3ECB}" type="presParOf" srcId="{7C886011-3317-4258-A6BE-F0609ED2FBD4}" destId="{6BEC9484-5CF5-4D80-9217-0B682C002D97}" srcOrd="0" destOrd="0" presId="urn:microsoft.com/office/officeart/2005/8/layout/process1"/>
    <dgm:cxn modelId="{22E6184C-9769-4719-9572-026887EBDAF4}" type="presParOf" srcId="{5A585004-9E9B-4010-82A7-4EA14157DCA3}" destId="{6630E5CF-57CB-4A11-A164-FE71D1A06A84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F363A9-65F1-4396-81EB-F3EB3359D527}">
      <dsp:nvSpPr>
        <dsp:cNvPr id="0" name=""/>
        <dsp:cNvSpPr/>
      </dsp:nvSpPr>
      <dsp:spPr>
        <a:xfrm>
          <a:off x="3443" y="461941"/>
          <a:ext cx="971270" cy="1101784"/>
        </a:xfrm>
        <a:prstGeom prst="roundRect">
          <a:avLst>
            <a:gd name="adj" fmla="val 10000"/>
          </a:avLst>
        </a:prstGeom>
        <a:solidFill>
          <a:srgbClr val="00B050"/>
        </a:solidFill>
        <a:ln w="1905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Protection strategies   </a:t>
          </a:r>
          <a:endParaRPr lang="en-AU" sz="1800" kern="1200" dirty="0"/>
        </a:p>
      </dsp:txBody>
      <dsp:txXfrm>
        <a:off x="31891" y="490389"/>
        <a:ext cx="914374" cy="1044888"/>
      </dsp:txXfrm>
    </dsp:sp>
    <dsp:sp modelId="{C876AC57-E09A-4ABD-BDE1-7E7D2714B54C}">
      <dsp:nvSpPr>
        <dsp:cNvPr id="0" name=""/>
        <dsp:cNvSpPr/>
      </dsp:nvSpPr>
      <dsp:spPr>
        <a:xfrm rot="21431285">
          <a:off x="1093573" y="856502"/>
          <a:ext cx="252608" cy="2408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/>
        </a:p>
      </dsp:txBody>
      <dsp:txXfrm>
        <a:off x="1093617" y="906449"/>
        <a:ext cx="180346" cy="144525"/>
      </dsp:txXfrm>
    </dsp:sp>
    <dsp:sp modelId="{0CD86A05-F100-47DC-96E8-D5CA6530AF9F}">
      <dsp:nvSpPr>
        <dsp:cNvPr id="0" name=""/>
        <dsp:cNvSpPr/>
      </dsp:nvSpPr>
      <dsp:spPr>
        <a:xfrm>
          <a:off x="1450760" y="423847"/>
          <a:ext cx="971270" cy="10357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>
              <a:solidFill>
                <a:schemeClr val="tx1"/>
              </a:solidFill>
            </a:rPr>
            <a:t>Safe haven </a:t>
          </a:r>
        </a:p>
      </dsp:txBody>
      <dsp:txXfrm>
        <a:off x="1479208" y="452295"/>
        <a:ext cx="914374" cy="978902"/>
      </dsp:txXfrm>
    </dsp:sp>
    <dsp:sp modelId="{3B70FC29-49B5-4DFE-ABF9-F80714543309}">
      <dsp:nvSpPr>
        <dsp:cNvPr id="0" name=""/>
        <dsp:cNvSpPr/>
      </dsp:nvSpPr>
      <dsp:spPr>
        <a:xfrm rot="165606">
          <a:off x="2547746" y="857222"/>
          <a:ext cx="267156" cy="2408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/>
        </a:p>
      </dsp:txBody>
      <dsp:txXfrm>
        <a:off x="2547788" y="903657"/>
        <a:ext cx="194894" cy="144525"/>
      </dsp:txXfrm>
    </dsp:sp>
    <dsp:sp modelId="{4602C6E1-1BD4-4272-89A6-52668F8BC880}">
      <dsp:nvSpPr>
        <dsp:cNvPr id="0" name=""/>
        <dsp:cNvSpPr/>
      </dsp:nvSpPr>
      <dsp:spPr>
        <a:xfrm>
          <a:off x="2925514" y="461952"/>
          <a:ext cx="971270" cy="1101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>
              <a:solidFill>
                <a:schemeClr val="tx1"/>
              </a:solidFill>
            </a:rPr>
            <a:t>Reseeding and  spillover  </a:t>
          </a:r>
        </a:p>
      </dsp:txBody>
      <dsp:txXfrm>
        <a:off x="2953962" y="490400"/>
        <a:ext cx="914374" cy="1044888"/>
      </dsp:txXfrm>
    </dsp:sp>
    <dsp:sp modelId="{E4514D30-A090-4851-9B46-57403C436C68}">
      <dsp:nvSpPr>
        <dsp:cNvPr id="0" name=""/>
        <dsp:cNvSpPr/>
      </dsp:nvSpPr>
      <dsp:spPr>
        <a:xfrm>
          <a:off x="3906485" y="912147"/>
          <a:ext cx="112515" cy="2408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/>
        </a:p>
      </dsp:txBody>
      <dsp:txXfrm>
        <a:off x="3906485" y="960322"/>
        <a:ext cx="78761" cy="144525"/>
      </dsp:txXfrm>
    </dsp:sp>
    <dsp:sp modelId="{3BCDE428-11A2-47D6-92C0-D74B984F9F66}">
      <dsp:nvSpPr>
        <dsp:cNvPr id="0" name=""/>
        <dsp:cNvSpPr/>
      </dsp:nvSpPr>
      <dsp:spPr>
        <a:xfrm>
          <a:off x="4109077" y="461952"/>
          <a:ext cx="971270" cy="1101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>
              <a:solidFill>
                <a:schemeClr val="tx1"/>
              </a:solidFill>
            </a:rPr>
            <a:t>Healthy  </a:t>
          </a:r>
          <a:r>
            <a:rPr lang="en-AU" sz="1800" i="1" kern="1200" dirty="0" err="1">
              <a:solidFill>
                <a:schemeClr val="tx1"/>
              </a:solidFill>
            </a:rPr>
            <a:t>Qoliqoli</a:t>
          </a:r>
          <a:endParaRPr lang="en-AU" sz="1800" i="1" kern="1200" dirty="0">
            <a:solidFill>
              <a:schemeClr val="tx1"/>
            </a:solidFill>
          </a:endParaRPr>
        </a:p>
      </dsp:txBody>
      <dsp:txXfrm>
        <a:off x="4137525" y="490400"/>
        <a:ext cx="914374" cy="1044888"/>
      </dsp:txXfrm>
    </dsp:sp>
    <dsp:sp modelId="{D273CC8F-0A65-439C-8D6E-4223E2FCDA76}">
      <dsp:nvSpPr>
        <dsp:cNvPr id="0" name=""/>
        <dsp:cNvSpPr/>
      </dsp:nvSpPr>
      <dsp:spPr>
        <a:xfrm rot="61377">
          <a:off x="5136940" y="903160"/>
          <a:ext cx="120016" cy="2408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/>
        </a:p>
      </dsp:txBody>
      <dsp:txXfrm>
        <a:off x="5136943" y="951014"/>
        <a:ext cx="84011" cy="144525"/>
      </dsp:txXfrm>
    </dsp:sp>
    <dsp:sp modelId="{2EE3B962-D46C-48B3-90CB-36E112E57777}">
      <dsp:nvSpPr>
        <dsp:cNvPr id="0" name=""/>
        <dsp:cNvSpPr/>
      </dsp:nvSpPr>
      <dsp:spPr>
        <a:xfrm>
          <a:off x="5306758" y="483338"/>
          <a:ext cx="971270" cy="1101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>
              <a:solidFill>
                <a:schemeClr val="tx1"/>
              </a:solidFill>
            </a:rPr>
            <a:t>More Fish &amp; Catch </a:t>
          </a:r>
        </a:p>
      </dsp:txBody>
      <dsp:txXfrm>
        <a:off x="5335206" y="511786"/>
        <a:ext cx="914374" cy="1044888"/>
      </dsp:txXfrm>
    </dsp:sp>
    <dsp:sp modelId="{FB2ADAA5-6BEB-4225-9EED-DEC339B1754D}">
      <dsp:nvSpPr>
        <dsp:cNvPr id="0" name=""/>
        <dsp:cNvSpPr/>
      </dsp:nvSpPr>
      <dsp:spPr>
        <a:xfrm rot="94816">
          <a:off x="6318956" y="942491"/>
          <a:ext cx="202645" cy="2408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800" kern="1200"/>
        </a:p>
      </dsp:txBody>
      <dsp:txXfrm>
        <a:off x="6318968" y="989828"/>
        <a:ext cx="141852" cy="144525"/>
      </dsp:txXfrm>
    </dsp:sp>
    <dsp:sp modelId="{5E42C8E0-76C7-4872-A88C-22A69821B399}">
      <dsp:nvSpPr>
        <dsp:cNvPr id="0" name=""/>
        <dsp:cNvSpPr/>
      </dsp:nvSpPr>
      <dsp:spPr>
        <a:xfrm>
          <a:off x="6660233" y="520677"/>
          <a:ext cx="971270" cy="1101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>
              <a:solidFill>
                <a:schemeClr val="tx1"/>
              </a:solidFill>
            </a:rPr>
            <a:t>Source of food &amp; More income </a:t>
          </a:r>
        </a:p>
      </dsp:txBody>
      <dsp:txXfrm>
        <a:off x="6688681" y="549125"/>
        <a:ext cx="914374" cy="1044888"/>
      </dsp:txXfrm>
    </dsp:sp>
    <dsp:sp modelId="{7C886011-3317-4258-A6BE-F0609ED2FBD4}">
      <dsp:nvSpPr>
        <dsp:cNvPr id="0" name=""/>
        <dsp:cNvSpPr/>
      </dsp:nvSpPr>
      <dsp:spPr>
        <a:xfrm rot="13332">
          <a:off x="7583176" y="932060"/>
          <a:ext cx="541800" cy="284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200" kern="1200"/>
        </a:p>
      </dsp:txBody>
      <dsp:txXfrm>
        <a:off x="7583176" y="988796"/>
        <a:ext cx="456447" cy="170707"/>
      </dsp:txXfrm>
    </dsp:sp>
    <dsp:sp modelId="{6630E5CF-57CB-4A11-A164-FE71D1A06A84}">
      <dsp:nvSpPr>
        <dsp:cNvPr id="0" name=""/>
        <dsp:cNvSpPr/>
      </dsp:nvSpPr>
      <dsp:spPr>
        <a:xfrm>
          <a:off x="8063685" y="526120"/>
          <a:ext cx="971270" cy="1101784"/>
        </a:xfrm>
        <a:prstGeom prst="roundRect">
          <a:avLst>
            <a:gd name="adj" fmla="val 10000"/>
          </a:avLst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>
              <a:solidFill>
                <a:schemeClr val="tx1"/>
              </a:solidFill>
            </a:rPr>
            <a:t>Improved Livelihoods </a:t>
          </a:r>
        </a:p>
      </dsp:txBody>
      <dsp:txXfrm>
        <a:off x="8092133" y="554568"/>
        <a:ext cx="914374" cy="1044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0.37209</cdr:x>
      <cdr:y>0.24615</cdr:y>
    </cdr:from>
    <cdr:to>
      <cdr:x>0.49192</cdr:x>
      <cdr:y>0.32078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38400" y="1219200"/>
          <a:ext cx="785269" cy="3696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latin typeface="Century Schoolbook" pitchFamily="18" charset="0"/>
            </a:rPr>
            <a:t>n=5</a:t>
          </a:r>
        </a:p>
      </cdr:txBody>
    </cdr:sp>
  </cdr:relSizeAnchor>
  <cdr:relSizeAnchor xmlns:cdr="http://schemas.openxmlformats.org/drawingml/2006/chartDrawing">
    <cdr:from>
      <cdr:x>0.28409</cdr:x>
      <cdr:y>0.1194</cdr:y>
    </cdr:from>
    <cdr:to>
      <cdr:x>0.30652</cdr:x>
      <cdr:y>0.15093</cdr:y>
    </cdr:to>
    <cdr:sp macro="" textlink="">
      <cdr:nvSpPr>
        <cdr:cNvPr id="3" name="5-Point Star 2"/>
        <cdr:cNvSpPr/>
      </cdr:nvSpPr>
      <cdr:spPr>
        <a:xfrm xmlns:a="http://schemas.openxmlformats.org/drawingml/2006/main">
          <a:off x="1905000" y="609600"/>
          <a:ext cx="150406" cy="160973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>
            <a:ln>
              <a:solidFill>
                <a:srgbClr val="FFC000"/>
              </a:solidFill>
            </a:ln>
            <a:solidFill>
              <a:srgbClr val="FFC000"/>
            </a:solidFill>
          </a:endParaRPr>
        </a:p>
      </cdr:txBody>
    </cdr:sp>
  </cdr:relSizeAnchor>
  <cdr:relSizeAnchor xmlns:cdr="http://schemas.openxmlformats.org/drawingml/2006/chartDrawing">
    <cdr:from>
      <cdr:x>0.71739</cdr:x>
      <cdr:y>0.52381</cdr:y>
    </cdr:from>
    <cdr:to>
      <cdr:x>0.73982</cdr:x>
      <cdr:y>0.55534</cdr:y>
    </cdr:to>
    <cdr:sp macro="" textlink="">
      <cdr:nvSpPr>
        <cdr:cNvPr id="5" name="5-Point Star 4"/>
        <cdr:cNvSpPr/>
      </cdr:nvSpPr>
      <cdr:spPr>
        <a:xfrm xmlns:a="http://schemas.openxmlformats.org/drawingml/2006/main">
          <a:off x="5029200" y="2514600"/>
          <a:ext cx="157244" cy="151363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 w="254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entury Schoolbook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entury Schoolbook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entury Schoolbook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entury Schoolbook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entury Schoolbook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entury Schoolbook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entury Schoolbook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entury Schoolbook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entury Schoolbook"/>
            </a:defRPr>
          </a:lvl9pPr>
        </a:lstStyle>
        <a:p xmlns:a="http://schemas.openxmlformats.org/drawingml/2006/main">
          <a:endParaRPr lang="en-US" dirty="0">
            <a:ln>
              <a:solidFill>
                <a:srgbClr val="FFC000"/>
              </a:solidFill>
            </a:ln>
            <a:solidFill>
              <a:srgbClr val="FFC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587" cy="497205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815" y="0"/>
            <a:ext cx="2971587" cy="497205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556A72A0-241F-40DB-BD15-7471345C5B79}" type="datetimeFigureOut">
              <a:rPr lang="en-US"/>
              <a:pPr>
                <a:defRPr/>
              </a:pPr>
              <a:t>7/9/2012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895"/>
            <a:ext cx="2971587" cy="497204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815" y="9446895"/>
            <a:ext cx="2971587" cy="497204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505152A8-BE18-4E0F-A4B4-AFE1BEDBEA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02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587" cy="497205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815" y="0"/>
            <a:ext cx="2971587" cy="497205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AFCA60-21AB-4587-B523-4E26EC643424}" type="datetimeFigureOut">
              <a:rPr lang="en-US"/>
              <a:pPr>
                <a:defRPr/>
              </a:pPr>
              <a:t>7/9/2012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51" tIns="45875" rIns="91751" bIns="45875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121" y="4724241"/>
            <a:ext cx="5485760" cy="4474845"/>
          </a:xfrm>
          <a:prstGeom prst="rect">
            <a:avLst/>
          </a:prstGeom>
        </p:spPr>
        <p:txBody>
          <a:bodyPr vert="horz" lIns="91751" tIns="45875" rIns="91751" bIns="4587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895"/>
            <a:ext cx="2971587" cy="497204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815" y="9446895"/>
            <a:ext cx="2971587" cy="497204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929172B-07E4-4AD6-B0DD-7062B4D5F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36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29172B-07E4-4AD6-B0DD-7062B4D5F20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LMMA uses CBAM approach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29172B-07E4-4AD6-B0DD-7062B4D5F20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To address</a:t>
            </a:r>
            <a:r>
              <a:rPr lang="en-AU" baseline="0" dirty="0" smtClean="0"/>
              <a:t> </a:t>
            </a:r>
            <a:r>
              <a:rPr lang="en-AU" dirty="0" smtClean="0"/>
              <a:t>this question further, we will look at some preliminary results from the assessments by AT (part of his study)</a:t>
            </a:r>
            <a:r>
              <a:rPr lang="en-AU" baseline="0" dirty="0" smtClean="0"/>
              <a:t> and IAS team </a:t>
            </a:r>
            <a:r>
              <a:rPr lang="en-AU" dirty="0" smtClean="0"/>
              <a:t>on FLMMA’s progress over the last 10 years 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29172B-07E4-4AD6-B0DD-7062B4D5F20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29172B-07E4-4AD6-B0DD-7062B4D5F20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Chiefs, clan and religious leaders of </a:t>
            </a:r>
            <a:r>
              <a:rPr lang="en-US" sz="1200" b="0" i="1" kern="1200" cap="none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Votua</a:t>
            </a:r>
            <a:r>
              <a:rPr lang="en-US" sz="1200" b="0" i="1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kern="1200" cap="none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</a:t>
            </a:r>
            <a:r>
              <a:rPr lang="en-US" sz="1200" b="0" i="1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holding hands in a show of unity &amp; commitment towards the ‘</a:t>
            </a:r>
            <a:r>
              <a:rPr lang="en-US" sz="1200" b="0" i="1" kern="1200" cap="none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Bai</a:t>
            </a:r>
            <a:r>
              <a:rPr lang="en-US" sz="1200" b="0" i="1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 cap="none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kei</a:t>
            </a:r>
            <a:r>
              <a:rPr lang="en-US" sz="1200" b="0" i="1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 cap="none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Votua</a:t>
            </a:r>
            <a:r>
              <a:rPr lang="en-US" sz="1200" b="0" i="1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 project, LMMA plans and its objectives and vision during an emotional ceremony to bless their </a:t>
            </a:r>
            <a:r>
              <a:rPr lang="en-US" sz="1200" b="0" i="1" kern="1200" cap="none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tabu</a:t>
            </a:r>
            <a:r>
              <a:rPr lang="en-US" sz="1200" b="0" i="1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area. Photo by </a:t>
            </a:r>
            <a:r>
              <a:rPr lang="en-US" sz="1200" b="0" i="1" kern="1200" cap="none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Alifereti</a:t>
            </a:r>
            <a:r>
              <a:rPr lang="en-US" sz="1200" b="0" i="1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Tawake, 2002</a:t>
            </a:r>
            <a:endParaRPr lang="en-AU" sz="1200" b="0" kern="1200" cap="none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29172B-07E4-4AD6-B0DD-7062B4D5F20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CF5B7C8-5E4F-43A5-A7F1-AA8133752A7C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0CE02D4-8F06-4414-99D5-6F2FB24023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2CBDC9-ADEC-4553-ABA4-DE4763DA0B53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297BAEE-79B4-4A5F-A8D9-DEE5987F4AB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E9A54E-4DA4-45C4-B061-49FD74F3C807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FD11912-E26E-478E-B528-9D1F8654CB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fld id="{EE1F54F1-D70B-4D7C-A554-E3D340C2F3F0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9C401432-D561-4DF3-AEDA-18CF2E43E29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fld id="{C1A78ACF-8D48-4235-8851-4B385CFA1DA1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6177EF77-8B1A-43E5-8138-0216A92897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10E1E2-7CE7-4239-A107-586A8DA6115C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6F767B4-BAA3-4810-9EE9-0CC008D266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461BE5-26BE-4EC5-82D0-D3BA959BF736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8F8961A-F27A-44D9-92E9-7858A67717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E72059-DB37-44D7-8129-D4FBF02F7079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963AA2-90C9-43E7-A2AF-B332BE2672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fld id="{2712E2C0-E46B-4117-A1B8-EA969C8ED0D6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FFE4569E-AE68-499C-80D6-B3336D5336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6520C7-79FD-4342-8B3B-4F72DFE2ECA2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91B121-76B3-4AF4-AE2C-616CB8CAE1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fld id="{A83802C3-9130-45EA-843E-B9B362D376BF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04A9D120-DBBE-4576-8327-F1498EFA6B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30C125B-F4AF-480B-AE6B-17F055023F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C550D19-D032-4371-9DCC-60815AB86CA0}" type="datetimeFigureOut">
              <a:rPr lang="en-US" smtClean="0"/>
              <a:pPr>
                <a:defRPr/>
              </a:pPr>
              <a:t>7/9/2012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56BB383-A1DB-4F99-A98B-DEA1BFEB0B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untitled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899592" y="285728"/>
            <a:ext cx="8101510" cy="1271064"/>
          </a:xfrm>
          <a:prstGeom prst="rect">
            <a:avLst/>
          </a:prstGeom>
          <a:solidFill>
            <a:srgbClr val="FFFFFF">
              <a:alpha val="6000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The Effectiveness of Locally</a:t>
            </a:r>
            <a:r>
              <a:rPr kumimoji="0" lang="en-AU" sz="3600" b="1" i="0" u="none" strike="noStrike" kern="120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Managed Marine Areas (LMMAs) in Fiji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899592" y="1844824"/>
            <a:ext cx="8101510" cy="3867725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Alifereti Tawake</a:t>
            </a: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A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Stacy 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Jupiter</a:t>
            </a: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A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Fulori 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Waqairagata</a:t>
            </a: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Cody Clements</a:t>
            </a: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A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Ron Vave</a:t>
            </a:r>
            <a:r>
              <a:rPr lang="en-AU" sz="1600" b="1" baseline="30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Apisai Bogiva</a:t>
            </a: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Semisi Meo</a:t>
            </a: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Patrick Fong</a:t>
            </a: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James Comley</a:t>
            </a: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Bill Aalbersberg</a:t>
            </a: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&amp; Lavenia Tawake</a:t>
            </a: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b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en-AU" sz="1600" b="1" baseline="30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School of Environmental Science, James Cook University</a:t>
            </a:r>
          </a:p>
          <a:p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Wildlife Conservation Society Fiji</a:t>
            </a:r>
          </a:p>
          <a:p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School of Marine Studies, University of the South Pacific</a:t>
            </a:r>
          </a:p>
          <a:p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Institute </a:t>
            </a:r>
            <a:r>
              <a:rPr lang="en-A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of Applied Science, University of the South Pacific</a:t>
            </a:r>
          </a:p>
          <a:p>
            <a:r>
              <a:rPr lang="en-AU" sz="16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University </a:t>
            </a:r>
            <a:r>
              <a:rPr lang="en-A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A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Sunshine Coast, Brisbane</a:t>
            </a:r>
            <a:endParaRPr lang="en-AU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n-A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n-A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n-AU" sz="1600" b="1" dirty="0" smtClean="0">
              <a:solidFill>
                <a:srgbClr val="002060"/>
              </a:solidFill>
            </a:endParaRPr>
          </a:p>
          <a:p>
            <a:r>
              <a:rPr lang="en-AU" sz="1600" b="1" dirty="0" smtClean="0">
                <a:solidFill>
                  <a:srgbClr val="002060"/>
                </a:solidFill>
              </a:rPr>
              <a:t>International Coral Reef Society, Cairns, Australia</a:t>
            </a:r>
          </a:p>
          <a:p>
            <a:endParaRPr lang="en-AU" sz="1600" b="1" dirty="0" smtClean="0">
              <a:solidFill>
                <a:srgbClr val="002060"/>
              </a:solidFill>
            </a:endParaRPr>
          </a:p>
          <a:p>
            <a:r>
              <a:rPr lang="en-AU" sz="1600" b="1" dirty="0" smtClean="0">
                <a:solidFill>
                  <a:srgbClr val="002060"/>
                </a:solidFill>
              </a:rPr>
              <a:t>9</a:t>
            </a:r>
            <a:r>
              <a:rPr lang="en-AU" sz="1600" b="1" baseline="30000" dirty="0" smtClean="0">
                <a:solidFill>
                  <a:srgbClr val="002060"/>
                </a:solidFill>
              </a:rPr>
              <a:t>th</a:t>
            </a:r>
            <a:r>
              <a:rPr lang="en-AU" sz="1600" b="1" dirty="0" smtClean="0">
                <a:solidFill>
                  <a:srgbClr val="002060"/>
                </a:solidFill>
              </a:rPr>
              <a:t> July, 2012</a:t>
            </a:r>
            <a:endParaRPr lang="en-US" sz="1600" b="1" dirty="0">
              <a:solidFill>
                <a:srgbClr val="002060"/>
              </a:solidFill>
            </a:endParaRPr>
          </a:p>
        </p:txBody>
      </p:sp>
      <p:pic>
        <p:nvPicPr>
          <p:cNvPr id="10" name="Picture 3" descr="csiro_corporate_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5733256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 rotWithShape="1">
          <a:blip r:embed="rId4" cstate="print"/>
          <a:srcRect t="7903"/>
          <a:stretch/>
        </p:blipFill>
        <p:spPr bwMode="auto">
          <a:xfrm>
            <a:off x="0" y="5935249"/>
            <a:ext cx="2051720" cy="92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3272" y="5860157"/>
            <a:ext cx="1980728" cy="99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3" name="Picture 3" descr="C:\Users\vave_r\Documents\FLMMA\FLMMA Organization logos\FLMMA Network logos\No text above\FLMMA logo (black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578528"/>
            <a:ext cx="1944216" cy="145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4" name="Picture 4" descr="C:\Users\vave_r\Documents\FLMMA\FLMMA Organization logos\USP logo revers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627" y="5935249"/>
            <a:ext cx="1804301" cy="92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OUTLINE OF TALK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3568" y="1590452"/>
            <a:ext cx="8229600" cy="5257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 smtClean="0"/>
              <a:t>Concept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Background: FLMMA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Method of Evaluation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Results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Conclusion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Acknowledgement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/>
              <a:t>CONCEPT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1412776"/>
            <a:ext cx="7498080" cy="48006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Are Locally Managed Marine Areas (LMMAs) in Fiji achieving their intended outcomes to communities?</a:t>
            </a:r>
          </a:p>
          <a:p>
            <a:pPr lvl="1"/>
            <a:r>
              <a:rPr lang="en-US" sz="2800" dirty="0" smtClean="0"/>
              <a:t>Ecological benefits</a:t>
            </a:r>
          </a:p>
          <a:p>
            <a:pPr lvl="1"/>
            <a:r>
              <a:rPr lang="en-US" sz="2800" dirty="0" smtClean="0"/>
              <a:t>Socioeconomic benefits</a:t>
            </a:r>
          </a:p>
          <a:p>
            <a:pPr lvl="1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22781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22114"/>
          </a:xfrm>
        </p:spPr>
        <p:txBody>
          <a:bodyPr/>
          <a:lstStyle/>
          <a:p>
            <a:pPr algn="l"/>
            <a:r>
              <a:rPr lang="en-AU" sz="3200" b="1" dirty="0" smtClean="0">
                <a:solidFill>
                  <a:schemeClr val="tx2"/>
                </a:solidFill>
              </a:rPr>
              <a:t>Background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51520" y="1556792"/>
            <a:ext cx="8352928" cy="4824536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Fiji Locally Managed Marine Area (FLMMA) Network – started 1997, formalized in 2001, registered as a non-charitable organization by 2004</a:t>
            </a:r>
          </a:p>
          <a:p>
            <a:r>
              <a:rPr lang="en-AU" b="1" dirty="0" smtClean="0"/>
              <a:t>2012: </a:t>
            </a:r>
          </a:p>
          <a:p>
            <a:pPr lvl="1"/>
            <a:r>
              <a:rPr lang="en-AU" dirty="0" smtClean="0"/>
              <a:t>20 partner organizations (4 </a:t>
            </a:r>
            <a:r>
              <a:rPr lang="en-AU" dirty="0" err="1" smtClean="0"/>
              <a:t>Govt</a:t>
            </a:r>
            <a:r>
              <a:rPr lang="en-AU" dirty="0" smtClean="0"/>
              <a:t>, 13 NGOs &amp; 2 Universities)</a:t>
            </a:r>
          </a:p>
          <a:p>
            <a:pPr lvl="1"/>
            <a:r>
              <a:rPr lang="en-AU" dirty="0" smtClean="0"/>
              <a:t>1 MPA (1997) &gt; 386 MPAs (2012)</a:t>
            </a:r>
          </a:p>
          <a:p>
            <a:r>
              <a:rPr lang="en-AU" dirty="0" smtClean="0"/>
              <a:t>Dual governance</a:t>
            </a:r>
          </a:p>
          <a:p>
            <a:pPr>
              <a:buNone/>
            </a:pPr>
            <a:r>
              <a:rPr lang="en-AU" dirty="0" smtClean="0"/>
              <a:t>	- government, science-based decisions </a:t>
            </a:r>
          </a:p>
          <a:p>
            <a:pPr>
              <a:buNone/>
            </a:pPr>
            <a:r>
              <a:rPr lang="en-AU" dirty="0" smtClean="0"/>
              <a:t>	- communities, traditional management practices  </a:t>
            </a:r>
          </a:p>
          <a:p>
            <a:r>
              <a:rPr lang="en-AU" dirty="0" smtClean="0"/>
              <a:t>Overfishing driven by population growth and efficient technology , made worse by climate change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56412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5613910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FLMMA works in 47% or 192 of Fijis 410 fishing grounds</a:t>
            </a:r>
          </a:p>
          <a:p>
            <a:r>
              <a:rPr lang="en-US" sz="2400" dirty="0" smtClean="0"/>
              <a:t>By 2012: 386 </a:t>
            </a:r>
            <a:r>
              <a:rPr lang="en-US" sz="2400" dirty="0" err="1" smtClean="0"/>
              <a:t>Tabu</a:t>
            </a:r>
            <a:r>
              <a:rPr lang="en-US" sz="2400" dirty="0" smtClean="0"/>
              <a:t> or MPAs (in red)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788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1763688" y="2124026"/>
            <a:ext cx="642937" cy="6429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/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2406625" y="3728219"/>
            <a:ext cx="642937" cy="6429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/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3443039" y="5114876"/>
            <a:ext cx="642937" cy="6429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/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6156176" y="4221088"/>
            <a:ext cx="642937" cy="6429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/>
              <a:t>4</a:t>
            </a:r>
          </a:p>
        </p:txBody>
      </p:sp>
      <p:sp>
        <p:nvSpPr>
          <p:cNvPr id="9" name="Oval 8"/>
          <p:cNvSpPr/>
          <p:nvPr/>
        </p:nvSpPr>
        <p:spPr>
          <a:xfrm>
            <a:off x="8265071" y="3335313"/>
            <a:ext cx="642937" cy="6429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/>
              <a:t>5</a:t>
            </a:r>
          </a:p>
        </p:txBody>
      </p:sp>
      <p:sp>
        <p:nvSpPr>
          <p:cNvPr id="10" name="Oval 9"/>
          <p:cNvSpPr/>
          <p:nvPr/>
        </p:nvSpPr>
        <p:spPr>
          <a:xfrm>
            <a:off x="6220222" y="764704"/>
            <a:ext cx="642938" cy="6429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/>
              <a:t>6</a:t>
            </a:r>
          </a:p>
        </p:txBody>
      </p:sp>
      <p:sp>
        <p:nvSpPr>
          <p:cNvPr id="11" name="Oval 10"/>
          <p:cNvSpPr/>
          <p:nvPr/>
        </p:nvSpPr>
        <p:spPr>
          <a:xfrm>
            <a:off x="5297215" y="3107531"/>
            <a:ext cx="642937" cy="64293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en-AU" sz="3200" b="1" dirty="0" smtClean="0">
                <a:solidFill>
                  <a:srgbClr val="002060"/>
                </a:solidFill>
              </a:rPr>
              <a:t>Method of Evaluation</a:t>
            </a:r>
            <a:endParaRPr lang="en-AU" sz="32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1484784"/>
            <a:ext cx="88582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2100" indent="-292100">
              <a:buFont typeface="Arial" pitchFamily="34" charset="0"/>
              <a:buChar char="•"/>
            </a:pPr>
            <a:r>
              <a:rPr lang="en-AU" sz="2400" b="1" dirty="0" smtClean="0"/>
              <a:t>LEVEL 1 (Anecdotal): </a:t>
            </a:r>
            <a:r>
              <a:rPr lang="en-AU" sz="2400" i="1" dirty="0" smtClean="0">
                <a:solidFill>
                  <a:srgbClr val="FF0000"/>
                </a:solidFill>
              </a:rPr>
              <a:t>Preliminary observation</a:t>
            </a:r>
          </a:p>
          <a:p>
            <a:pPr marL="292100" indent="-292100">
              <a:buFont typeface="Arial" pitchFamily="34" charset="0"/>
              <a:buChar char="•"/>
            </a:pPr>
            <a:r>
              <a:rPr lang="en-AU" sz="2400" b="1" dirty="0" smtClean="0"/>
              <a:t>LEVEL 2 (Community data) :</a:t>
            </a:r>
            <a:r>
              <a:rPr lang="en-AU" sz="2400" dirty="0" smtClean="0"/>
              <a:t> </a:t>
            </a:r>
            <a:r>
              <a:rPr lang="en-AU" sz="2400" i="1" dirty="0" smtClean="0">
                <a:solidFill>
                  <a:srgbClr val="FF0000"/>
                </a:solidFill>
              </a:rPr>
              <a:t>Preliminary observations</a:t>
            </a:r>
          </a:p>
          <a:p>
            <a:pPr marL="292100" indent="-292100">
              <a:buFont typeface="Arial" pitchFamily="34" charset="0"/>
              <a:buChar char="•"/>
            </a:pPr>
            <a:r>
              <a:rPr lang="en-AU" sz="2400" b="1" dirty="0" smtClean="0"/>
              <a:t>LEVEL 3 (Rigorous scientific data): </a:t>
            </a:r>
            <a:r>
              <a:rPr lang="en-AU" sz="2400" b="1" dirty="0" smtClean="0">
                <a:solidFill>
                  <a:srgbClr val="FF0000"/>
                </a:solidFill>
              </a:rPr>
              <a:t>Some results</a:t>
            </a:r>
          </a:p>
          <a:p>
            <a:pPr marL="749300" lvl="1" indent="-292100">
              <a:buFont typeface="Arial" pitchFamily="34" charset="0"/>
              <a:buChar char="•"/>
            </a:pPr>
            <a:r>
              <a:rPr lang="en-AU" sz="2400" b="1" i="1" dirty="0" smtClean="0"/>
              <a:t>Tawake et al (JCU)</a:t>
            </a:r>
            <a:r>
              <a:rPr lang="en-AU" sz="2400" b="1" dirty="0" smtClean="0"/>
              <a:t>:</a:t>
            </a:r>
            <a:r>
              <a:rPr lang="en-AU" sz="2400" dirty="0" smtClean="0"/>
              <a:t> 30 FLMMA sites with at least 5 years of engagement chosen &amp; also a learning site</a:t>
            </a:r>
          </a:p>
          <a:p>
            <a:pPr marL="749300" lvl="1" indent="-292100">
              <a:buFont typeface="Arial" pitchFamily="34" charset="0"/>
              <a:buChar char="•"/>
            </a:pPr>
            <a:r>
              <a:rPr lang="en-AU" sz="2400" b="1" i="1" dirty="0" smtClean="0"/>
              <a:t>Stacy Jupiter (WCS-Fiji)</a:t>
            </a:r>
          </a:p>
          <a:p>
            <a:pPr marL="749300" lvl="1" indent="-292100">
              <a:buFont typeface="Arial" pitchFamily="34" charset="0"/>
              <a:buChar char="•"/>
            </a:pPr>
            <a:r>
              <a:rPr lang="en-AU" sz="2400" b="1" i="1" dirty="0" smtClean="0"/>
              <a:t>Cody Clements (USP Masters)</a:t>
            </a:r>
          </a:p>
          <a:p>
            <a:pPr marL="749300" lvl="1" indent="-292100">
              <a:buFont typeface="Arial" pitchFamily="34" charset="0"/>
              <a:buChar char="•"/>
            </a:pPr>
            <a:r>
              <a:rPr lang="en-AU" sz="2400" b="1" i="1" dirty="0" smtClean="0"/>
              <a:t>Fulori </a:t>
            </a:r>
            <a:r>
              <a:rPr lang="en-AU" sz="2400" b="1" i="1" dirty="0" err="1" smtClean="0"/>
              <a:t>Waqairagata</a:t>
            </a:r>
            <a:r>
              <a:rPr lang="en-AU" sz="2400" b="1" i="1" dirty="0" smtClean="0"/>
              <a:t> (USP Masters)</a:t>
            </a:r>
          </a:p>
          <a:p>
            <a:endParaRPr lang="en-AU" sz="2400" dirty="0" smtClean="0"/>
          </a:p>
          <a:p>
            <a:pPr>
              <a:buFont typeface="Arial" pitchFamily="34" charset="0"/>
              <a:buChar char="•"/>
            </a:pPr>
            <a:r>
              <a:rPr lang="en-AU" sz="2400" dirty="0" smtClean="0"/>
              <a:t>  Assessment methods includes:</a:t>
            </a:r>
          </a:p>
          <a:p>
            <a:pPr lvl="1">
              <a:buFont typeface="Arial" pitchFamily="34" charset="0"/>
              <a:buChar char="•"/>
            </a:pPr>
            <a:r>
              <a:rPr lang="en-AU" sz="2400" dirty="0" smtClean="0"/>
              <a:t>Diagnosis &amp; content analyses of versions of </a:t>
            </a:r>
            <a:r>
              <a:rPr lang="en-AU" sz="2400" dirty="0" err="1" smtClean="0"/>
              <a:t>mgmt</a:t>
            </a:r>
            <a:r>
              <a:rPr lang="en-AU" sz="2400" dirty="0" smtClean="0"/>
              <a:t> plans</a:t>
            </a:r>
          </a:p>
          <a:p>
            <a:pPr lvl="1">
              <a:buFont typeface="Arial" pitchFamily="34" charset="0"/>
              <a:buChar char="•"/>
            </a:pPr>
            <a:r>
              <a:rPr lang="en-AU" sz="2400" dirty="0" smtClean="0"/>
              <a:t>Scientific literature on FLMMA sites</a:t>
            </a:r>
          </a:p>
          <a:p>
            <a:pPr>
              <a:buFont typeface="Arial" pitchFamily="34" charset="0"/>
              <a:buChar char="•"/>
            </a:pPr>
            <a:r>
              <a:rPr lang="en-AU" sz="2400" dirty="0" smtClean="0"/>
              <a:t> Research uses ‘Before/After or Control/Intervention (BAI)’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260648"/>
            <a:ext cx="7772400" cy="5835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002060"/>
                </a:solidFill>
              </a:rPr>
              <a:t>Intended Outcomes of Community Management Plans (Purpose of having MPAs)</a:t>
            </a:r>
          </a:p>
          <a:p>
            <a:pPr marL="0" indent="0">
              <a:buNone/>
            </a:pPr>
            <a:endParaRPr lang="en-AU" sz="2800" b="1" dirty="0">
              <a:solidFill>
                <a:srgbClr val="002060"/>
              </a:solidFill>
            </a:endParaRPr>
          </a:p>
          <a:p>
            <a:r>
              <a:rPr lang="en-AU" sz="2800" dirty="0" smtClean="0">
                <a:solidFill>
                  <a:srgbClr val="002060"/>
                </a:solidFill>
              </a:rPr>
              <a:t>More fish to eat</a:t>
            </a:r>
          </a:p>
          <a:p>
            <a:r>
              <a:rPr lang="en-AU" sz="2800" dirty="0" smtClean="0">
                <a:solidFill>
                  <a:srgbClr val="002060"/>
                </a:solidFill>
              </a:rPr>
              <a:t>More income from fishing</a:t>
            </a:r>
          </a:p>
          <a:p>
            <a:r>
              <a:rPr lang="en-AU" sz="2800" dirty="0" smtClean="0">
                <a:solidFill>
                  <a:srgbClr val="002060"/>
                </a:solidFill>
              </a:rPr>
              <a:t>Restore degraded reefs and depleted species</a:t>
            </a:r>
          </a:p>
          <a:p>
            <a:r>
              <a:rPr lang="en-AU" sz="2800" dirty="0" smtClean="0">
                <a:solidFill>
                  <a:srgbClr val="002060"/>
                </a:solidFill>
              </a:rPr>
              <a:t>Provide opportunities to develop alternative income sources</a:t>
            </a:r>
          </a:p>
          <a:p>
            <a:r>
              <a:rPr lang="en-AU" sz="2800" dirty="0" smtClean="0">
                <a:solidFill>
                  <a:srgbClr val="002060"/>
                </a:solidFill>
              </a:rPr>
              <a:t>Protect fish aggregation sites</a:t>
            </a:r>
          </a:p>
          <a:p>
            <a:r>
              <a:rPr lang="en-AU" sz="2800" dirty="0" smtClean="0">
                <a:solidFill>
                  <a:srgbClr val="002060"/>
                </a:solidFill>
              </a:rPr>
              <a:t>Foster social and community relations</a:t>
            </a:r>
          </a:p>
          <a:p>
            <a:r>
              <a:rPr lang="en-AU" sz="2800" dirty="0" smtClean="0">
                <a:solidFill>
                  <a:srgbClr val="002060"/>
                </a:solidFill>
              </a:rPr>
              <a:t>Revive traditional practice, knowledge &amp; language</a:t>
            </a:r>
          </a:p>
          <a:p>
            <a:endParaRPr lang="en-AU" sz="2800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56176" y="1187460"/>
            <a:ext cx="2987824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Tawake </a:t>
            </a:r>
            <a:r>
              <a:rPr lang="en-US" sz="2000" b="1" i="1" dirty="0" smtClean="0"/>
              <a:t>et al </a:t>
            </a:r>
            <a:r>
              <a:rPr lang="en-US" sz="2000" b="1" dirty="0" smtClean="0"/>
              <a:t>2011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1676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2048"/>
            <a:ext cx="8543956" cy="1214446"/>
          </a:xfrm>
        </p:spPr>
        <p:txBody>
          <a:bodyPr/>
          <a:lstStyle/>
          <a:p>
            <a:r>
              <a:rPr lang="en-AU" sz="3200" b="1" dirty="0" smtClean="0">
                <a:solidFill>
                  <a:srgbClr val="002060"/>
                </a:solidFill>
              </a:rPr>
              <a:t>Theory of Change: Intended pathway to influencing communities livelihoods  </a:t>
            </a:r>
            <a:endParaRPr lang="en-A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59603522"/>
              </p:ext>
            </p:extLst>
          </p:nvPr>
        </p:nvGraphicFramePr>
        <p:xfrm>
          <a:off x="0" y="3000372"/>
          <a:ext cx="9144000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6193" name="Rectangle 1"/>
          <p:cNvSpPr>
            <a:spLocks noChangeArrowheads="1"/>
          </p:cNvSpPr>
          <p:nvPr/>
        </p:nvSpPr>
        <p:spPr bwMode="auto">
          <a:xfrm>
            <a:off x="571472" y="1887013"/>
            <a:ext cx="807249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Protection strategy – Ecosystem 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Yaubula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) management including LMMA strategy and tools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6176" y="1187460"/>
            <a:ext cx="2987824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Tawake </a:t>
            </a:r>
            <a:r>
              <a:rPr lang="en-US" sz="2000" b="1" i="1" dirty="0" smtClean="0"/>
              <a:t>et al </a:t>
            </a:r>
            <a:r>
              <a:rPr lang="en-US" sz="2000" b="1" dirty="0" smtClean="0"/>
              <a:t>2011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2" t="20318" r="16587" b="14638"/>
          <a:stretch/>
        </p:blipFill>
        <p:spPr bwMode="auto">
          <a:xfrm>
            <a:off x="35496" y="116632"/>
            <a:ext cx="9114310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108412" y="1342509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08412" y="1665674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08412" y="2062589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08412" y="2420888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08412" y="2852936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08412" y="3212976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08412" y="3573016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08412" y="3933056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08412" y="4293096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08412" y="4725144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108412" y="5086925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108412" y="5446965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740352" y="2060848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740352" y="1340768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740352" y="3197914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740352" y="3956094"/>
            <a:ext cx="463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116632"/>
            <a:ext cx="3635896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5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476672"/>
            <a:ext cx="7772400" cy="5486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002060"/>
                </a:solidFill>
              </a:rPr>
              <a:t>RESULTS:</a:t>
            </a:r>
            <a:br>
              <a:rPr lang="en-AU" sz="2800" b="1" dirty="0" smtClean="0">
                <a:solidFill>
                  <a:srgbClr val="002060"/>
                </a:solidFill>
              </a:rPr>
            </a:br>
            <a:r>
              <a:rPr lang="en-AU" sz="2800" b="1" dirty="0" smtClean="0">
                <a:solidFill>
                  <a:srgbClr val="002060"/>
                </a:solidFill>
              </a:rPr>
              <a:t>Improved fish abundance &amp; biomass</a:t>
            </a:r>
          </a:p>
          <a:p>
            <a:pPr marL="0" indent="0">
              <a:buNone/>
            </a:pPr>
            <a:endParaRPr lang="en-AU" sz="2800" b="1" dirty="0" smtClean="0">
              <a:solidFill>
                <a:srgbClr val="002060"/>
              </a:solidFill>
            </a:endParaRPr>
          </a:p>
          <a:p>
            <a:pPr marL="273050" lvl="1" indent="-273050"/>
            <a:r>
              <a:rPr lang="en-AU" sz="2500" dirty="0" smtClean="0">
                <a:solidFill>
                  <a:srgbClr val="002060"/>
                </a:solidFill>
              </a:rPr>
              <a:t>Significantly greater density of total fish abundance inside MPAs (Pre-harvest of Kia Island MPA) – </a:t>
            </a:r>
            <a:r>
              <a:rPr lang="en-AU" sz="2500" dirty="0" smtClean="0">
                <a:solidFill>
                  <a:srgbClr val="FF0000"/>
                </a:solidFill>
              </a:rPr>
              <a:t>Jupiter </a:t>
            </a:r>
            <a:r>
              <a:rPr lang="en-AU" sz="2500" i="1" dirty="0" smtClean="0">
                <a:solidFill>
                  <a:srgbClr val="FF0000"/>
                </a:solidFill>
              </a:rPr>
              <a:t>et al </a:t>
            </a:r>
            <a:r>
              <a:rPr lang="en-AU" sz="2500" dirty="0" smtClean="0">
                <a:solidFill>
                  <a:srgbClr val="FF0000"/>
                </a:solidFill>
              </a:rPr>
              <a:t>2012</a:t>
            </a:r>
          </a:p>
          <a:p>
            <a:pPr marL="273050" lvl="1" indent="-273050"/>
            <a:r>
              <a:rPr lang="en-AU" sz="2500" dirty="0" smtClean="0">
                <a:solidFill>
                  <a:srgbClr val="002060"/>
                </a:solidFill>
              </a:rPr>
              <a:t>Significantly greater amount of total fish biomass inside MPAs (</a:t>
            </a:r>
            <a:r>
              <a:rPr lang="en-AU" sz="2500" dirty="0" err="1" smtClean="0">
                <a:solidFill>
                  <a:srgbClr val="002060"/>
                </a:solidFill>
              </a:rPr>
              <a:t>Kubulau</a:t>
            </a:r>
            <a:r>
              <a:rPr lang="en-AU" sz="2500" dirty="0" smtClean="0">
                <a:solidFill>
                  <a:srgbClr val="002060"/>
                </a:solidFill>
              </a:rPr>
              <a:t> &amp; Kia Island MPAs)</a:t>
            </a:r>
          </a:p>
          <a:p>
            <a:pPr marL="273050" lvl="1" indent="-273050"/>
            <a:r>
              <a:rPr lang="en-AU" sz="2500" dirty="0" smtClean="0">
                <a:solidFill>
                  <a:srgbClr val="002060"/>
                </a:solidFill>
              </a:rPr>
              <a:t>Significantly greater density of targeted fish abundance inside MPAs (</a:t>
            </a:r>
            <a:r>
              <a:rPr lang="en-AU" sz="2500" dirty="0" err="1" smtClean="0">
                <a:solidFill>
                  <a:srgbClr val="FF0000"/>
                </a:solidFill>
              </a:rPr>
              <a:t>Goetze</a:t>
            </a:r>
            <a:r>
              <a:rPr lang="en-AU" sz="2500" dirty="0" smtClean="0">
                <a:solidFill>
                  <a:srgbClr val="FF0000"/>
                </a:solidFill>
              </a:rPr>
              <a:t> </a:t>
            </a:r>
            <a:r>
              <a:rPr lang="en-AU" sz="2500" i="1" dirty="0" smtClean="0">
                <a:solidFill>
                  <a:srgbClr val="FF0000"/>
                </a:solidFill>
              </a:rPr>
              <a:t>et al</a:t>
            </a:r>
            <a:r>
              <a:rPr lang="en-AU" sz="2500" dirty="0" smtClean="0">
                <a:solidFill>
                  <a:srgbClr val="FF0000"/>
                </a:solidFill>
              </a:rPr>
              <a:t>, 2011</a:t>
            </a:r>
            <a:r>
              <a:rPr lang="en-AU" sz="2500" dirty="0" smtClean="0">
                <a:solidFill>
                  <a:srgbClr val="002060"/>
                </a:solidFill>
              </a:rPr>
              <a:t>) – </a:t>
            </a:r>
            <a:r>
              <a:rPr lang="en-AU" sz="2500" dirty="0" err="1" smtClean="0">
                <a:solidFill>
                  <a:srgbClr val="002060"/>
                </a:solidFill>
              </a:rPr>
              <a:t>Namena</a:t>
            </a:r>
            <a:r>
              <a:rPr lang="en-AU" sz="2500" dirty="0" smtClean="0">
                <a:solidFill>
                  <a:srgbClr val="002060"/>
                </a:solidFill>
              </a:rPr>
              <a:t> Island (</a:t>
            </a:r>
            <a:r>
              <a:rPr lang="en-AU" sz="2500" dirty="0" err="1" smtClean="0">
                <a:solidFill>
                  <a:srgbClr val="002060"/>
                </a:solidFill>
              </a:rPr>
              <a:t>Bua</a:t>
            </a:r>
            <a:r>
              <a:rPr lang="en-AU" sz="2500" dirty="0" smtClean="0">
                <a:solidFill>
                  <a:srgbClr val="002060"/>
                </a:solidFill>
              </a:rPr>
              <a:t>)</a:t>
            </a:r>
          </a:p>
          <a:p>
            <a:pPr marL="273050" lvl="1" indent="-273050"/>
            <a:r>
              <a:rPr lang="en-AU" sz="2500" dirty="0" smtClean="0">
                <a:solidFill>
                  <a:srgbClr val="002060"/>
                </a:solidFill>
              </a:rPr>
              <a:t>Significantly greater amount of herbivorous fish inside MPAs resulting in increased grazing thus leading to reduction in </a:t>
            </a:r>
            <a:r>
              <a:rPr lang="en-AU" sz="2500" dirty="0" err="1" smtClean="0">
                <a:solidFill>
                  <a:srgbClr val="002060"/>
                </a:solidFill>
              </a:rPr>
              <a:t>macroalgae</a:t>
            </a:r>
            <a:r>
              <a:rPr lang="en-AU" sz="2500" dirty="0" smtClean="0">
                <a:solidFill>
                  <a:srgbClr val="002060"/>
                </a:solidFill>
              </a:rPr>
              <a:t> (</a:t>
            </a:r>
            <a:r>
              <a:rPr lang="en-AU" sz="2500" dirty="0" err="1" smtClean="0">
                <a:solidFill>
                  <a:srgbClr val="FF0000"/>
                </a:solidFill>
              </a:rPr>
              <a:t>Waqairagata</a:t>
            </a:r>
            <a:r>
              <a:rPr lang="en-AU" sz="2500" dirty="0" smtClean="0">
                <a:solidFill>
                  <a:srgbClr val="FF0000"/>
                </a:solidFill>
              </a:rPr>
              <a:t> </a:t>
            </a:r>
            <a:r>
              <a:rPr lang="en-AU" sz="2500" dirty="0">
                <a:solidFill>
                  <a:srgbClr val="FF0000"/>
                </a:solidFill>
              </a:rPr>
              <a:t>et al, 2011</a:t>
            </a:r>
            <a:r>
              <a:rPr lang="en-AU" sz="2500" dirty="0" smtClean="0">
                <a:solidFill>
                  <a:srgbClr val="00206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7514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en-US" dirty="0" smtClean="0"/>
              <a:t>More herbivorous fish inside MPAs</a:t>
            </a:r>
            <a:endParaRPr lang="en-US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703869567"/>
              </p:ext>
            </p:extLst>
          </p:nvPr>
        </p:nvGraphicFramePr>
        <p:xfrm>
          <a:off x="381000" y="1752600"/>
          <a:ext cx="7010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7620000" y="2630269"/>
            <a:ext cx="304800" cy="3048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0" y="3544669"/>
            <a:ext cx="304800" cy="3048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001000" y="2630269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MPA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01000" y="3468469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Fished Area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1187460"/>
            <a:ext cx="2987824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Waqairagata</a:t>
            </a:r>
            <a:r>
              <a:rPr lang="en-US" sz="2000" b="1" dirty="0" smtClean="0"/>
              <a:t> </a:t>
            </a:r>
            <a:r>
              <a:rPr lang="en-US" sz="2000" b="1" i="1" dirty="0" smtClean="0"/>
              <a:t>et al </a:t>
            </a:r>
            <a:r>
              <a:rPr lang="en-US" sz="2000" b="1" dirty="0" smtClean="0"/>
              <a:t>2011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2442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404664"/>
            <a:ext cx="8250600" cy="5691336"/>
          </a:xfrm>
        </p:spPr>
        <p:txBody>
          <a:bodyPr/>
          <a:lstStyle/>
          <a:p>
            <a:r>
              <a:rPr lang="en-US" dirty="0" smtClean="0"/>
              <a:t>More herbivorous fish inside MPAs = More grazing</a:t>
            </a:r>
            <a:br>
              <a:rPr lang="en-US" dirty="0" smtClean="0"/>
            </a:br>
            <a:r>
              <a:rPr lang="en-US" dirty="0" smtClean="0"/>
              <a:t>(Improved habitat health)</a:t>
            </a:r>
            <a:endParaRPr lang="en-US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3" t="39789" r="21587" b="20423"/>
          <a:stretch/>
        </p:blipFill>
        <p:spPr bwMode="auto">
          <a:xfrm>
            <a:off x="683568" y="1628800"/>
            <a:ext cx="825283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156176" y="1187460"/>
            <a:ext cx="2987824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Waqairagata</a:t>
            </a:r>
            <a:r>
              <a:rPr lang="en-US" sz="2000" b="1" dirty="0" smtClean="0"/>
              <a:t> </a:t>
            </a:r>
            <a:r>
              <a:rPr lang="en-US" sz="2000" b="1" i="1" dirty="0" smtClean="0"/>
              <a:t>et al </a:t>
            </a:r>
            <a:r>
              <a:rPr lang="en-US" sz="2000" b="1" dirty="0" smtClean="0"/>
              <a:t>2011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3941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en-AU" sz="3200" b="1" dirty="0" smtClean="0">
                <a:solidFill>
                  <a:srgbClr val="002060"/>
                </a:solidFill>
              </a:rPr>
              <a:t>Improved fish catch (</a:t>
            </a:r>
            <a:r>
              <a:rPr lang="en-AU" sz="3200" b="1" dirty="0" err="1" smtClean="0">
                <a:solidFill>
                  <a:srgbClr val="002060"/>
                </a:solidFill>
              </a:rPr>
              <a:t>Mgmt</a:t>
            </a:r>
            <a:r>
              <a:rPr lang="en-AU" sz="3200" b="1" dirty="0" smtClean="0">
                <a:solidFill>
                  <a:srgbClr val="002060"/>
                </a:solidFill>
              </a:rPr>
              <a:t> plan review)</a:t>
            </a:r>
            <a:endParaRPr lang="en-A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067692402"/>
              </p:ext>
            </p:extLst>
          </p:nvPr>
        </p:nvGraphicFramePr>
        <p:xfrm>
          <a:off x="785786" y="1643050"/>
          <a:ext cx="7858180" cy="5026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660232" y="1187460"/>
            <a:ext cx="248376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Tawake </a:t>
            </a:r>
            <a:r>
              <a:rPr lang="en-US" sz="2000" b="1" i="1" dirty="0" smtClean="0"/>
              <a:t>et al </a:t>
            </a:r>
            <a:r>
              <a:rPr lang="en-US" sz="2000" b="1" dirty="0" smtClean="0"/>
              <a:t>2011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002060"/>
                </a:solidFill>
              </a:rPr>
              <a:t>Improved </a:t>
            </a:r>
            <a:r>
              <a:rPr lang="en-AU" sz="2800" b="1" dirty="0">
                <a:solidFill>
                  <a:srgbClr val="002060"/>
                </a:solidFill>
              </a:rPr>
              <a:t>fish </a:t>
            </a:r>
            <a:r>
              <a:rPr lang="en-AU" sz="2800" b="1" dirty="0" smtClean="0">
                <a:solidFill>
                  <a:srgbClr val="002060"/>
                </a:solidFill>
              </a:rPr>
              <a:t>catch</a:t>
            </a:r>
            <a:br>
              <a:rPr lang="en-AU" sz="2800" b="1" dirty="0" smtClean="0">
                <a:solidFill>
                  <a:srgbClr val="002060"/>
                </a:solidFill>
              </a:rPr>
            </a:br>
            <a:endParaRPr lang="en-AU" sz="2800" b="1" dirty="0">
              <a:solidFill>
                <a:srgbClr val="002060"/>
              </a:solidFill>
            </a:endParaRPr>
          </a:p>
          <a:p>
            <a:pPr lvl="1"/>
            <a:r>
              <a:rPr lang="en-AU" sz="2500" dirty="0" smtClean="0">
                <a:solidFill>
                  <a:srgbClr val="002060"/>
                </a:solidFill>
              </a:rPr>
              <a:t>Significantly greater CPUE/BPUE inside MPA</a:t>
            </a:r>
          </a:p>
          <a:p>
            <a:pPr lvl="1"/>
            <a:r>
              <a:rPr lang="en-AU" sz="2500" dirty="0" smtClean="0">
                <a:solidFill>
                  <a:srgbClr val="002060"/>
                </a:solidFill>
              </a:rPr>
              <a:t>Significantly greater catch diversity within intact MPAs</a:t>
            </a:r>
          </a:p>
          <a:p>
            <a:pPr lvl="1"/>
            <a:r>
              <a:rPr lang="en-AU" sz="2500" dirty="0" smtClean="0">
                <a:solidFill>
                  <a:srgbClr val="002060"/>
                </a:solidFill>
              </a:rPr>
              <a:t>Significantly greater proportion of fish above size reproductive maturity in MPAs</a:t>
            </a:r>
          </a:p>
          <a:p>
            <a:endParaRPr lang="en-US" dirty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6" t="34145" r="50556" b="36367"/>
          <a:stretch/>
        </p:blipFill>
        <p:spPr bwMode="auto">
          <a:xfrm>
            <a:off x="1115615" y="3356992"/>
            <a:ext cx="7722317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60232" y="1187460"/>
            <a:ext cx="248376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Clements 2012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2984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8206680" cy="5486400"/>
          </a:xfrm>
        </p:spPr>
        <p:txBody>
          <a:bodyPr/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002060"/>
                </a:solidFill>
              </a:rPr>
              <a:t>Greater catch diversity within intact MPAs</a:t>
            </a:r>
          </a:p>
          <a:p>
            <a:pPr marL="0" indent="0">
              <a:buNone/>
            </a:pPr>
            <a:endParaRPr lang="en-AU" sz="2800" b="1" dirty="0">
              <a:solidFill>
                <a:srgbClr val="002060"/>
              </a:solidFill>
            </a:endParaRPr>
          </a:p>
          <a:p>
            <a:r>
              <a:rPr lang="en-AU" sz="2800" dirty="0" smtClean="0">
                <a:solidFill>
                  <a:srgbClr val="002060"/>
                </a:solidFill>
              </a:rPr>
              <a:t>Significantly greater catch diversity within intact MPAs</a:t>
            </a:r>
          </a:p>
          <a:p>
            <a:endParaRPr lang="en-US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08" t="30546" r="10873" b="18731"/>
          <a:stretch/>
        </p:blipFill>
        <p:spPr bwMode="auto">
          <a:xfrm>
            <a:off x="712440" y="2276718"/>
            <a:ext cx="6019800" cy="456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2771800" y="6021288"/>
            <a:ext cx="0" cy="8210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95936" y="6021288"/>
            <a:ext cx="0" cy="8210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436096" y="6021288"/>
            <a:ext cx="0" cy="8210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660232" y="6021288"/>
            <a:ext cx="0" cy="8210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60232" y="1187460"/>
            <a:ext cx="248376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Clements 2012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221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8206680" cy="5486400"/>
          </a:xfrm>
        </p:spPr>
        <p:txBody>
          <a:bodyPr/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002060"/>
                </a:solidFill>
              </a:rPr>
              <a:t>More mature fish in MPAs</a:t>
            </a:r>
          </a:p>
          <a:p>
            <a:pPr marL="0" indent="0">
              <a:buNone/>
            </a:pPr>
            <a:endParaRPr lang="en-AU" sz="2800" b="1" dirty="0">
              <a:solidFill>
                <a:srgbClr val="002060"/>
              </a:solidFill>
            </a:endParaRPr>
          </a:p>
          <a:p>
            <a:r>
              <a:rPr lang="en-AU" sz="2800" dirty="0" smtClean="0">
                <a:solidFill>
                  <a:srgbClr val="002060"/>
                </a:solidFill>
              </a:rPr>
              <a:t>More sexually mature fish in MPAs except in </a:t>
            </a:r>
            <a:r>
              <a:rPr lang="en-AU" sz="2800" dirty="0" err="1" smtClean="0">
                <a:solidFill>
                  <a:srgbClr val="002060"/>
                </a:solidFill>
              </a:rPr>
              <a:t>Komave</a:t>
            </a:r>
            <a:endParaRPr lang="en-AU" sz="2800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8" t="23845" r="50953" b="28042"/>
          <a:stretch/>
        </p:blipFill>
        <p:spPr bwMode="auto">
          <a:xfrm>
            <a:off x="712316" y="2204864"/>
            <a:ext cx="5803900" cy="4330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32240" y="2564904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Size at Sexual </a:t>
            </a:r>
          </a:p>
          <a:p>
            <a:r>
              <a:rPr lang="en-US" i="1" dirty="0" smtClean="0"/>
              <a:t>Maturity (SSM)</a:t>
            </a:r>
            <a:endParaRPr lang="en-US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660232" y="1187460"/>
            <a:ext cx="248376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Clements 2012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6540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b="1" dirty="0" smtClean="0">
                <a:solidFill>
                  <a:srgbClr val="002060"/>
                </a:solidFill>
              </a:rPr>
              <a:t>LMMA- Improving Household Income growth </a:t>
            </a:r>
            <a:endParaRPr lang="en-A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522057282"/>
              </p:ext>
            </p:extLst>
          </p:nvPr>
        </p:nvGraphicFramePr>
        <p:xfrm>
          <a:off x="428596" y="1714488"/>
          <a:ext cx="8286808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660232" y="1187460"/>
            <a:ext cx="248376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Tawake </a:t>
            </a:r>
            <a:r>
              <a:rPr lang="en-US" sz="2000" b="1" i="1" dirty="0" smtClean="0"/>
              <a:t>et al</a:t>
            </a:r>
            <a:r>
              <a:rPr lang="en-US" sz="2000" b="1" dirty="0" smtClean="0"/>
              <a:t> 2011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1009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en-AU" sz="3200" b="1" dirty="0" smtClean="0">
                <a:solidFill>
                  <a:srgbClr val="002060"/>
                </a:solidFill>
              </a:rPr>
              <a:t>Unity and Social Cohesion </a:t>
            </a:r>
            <a:endParaRPr lang="en-AU" sz="3200" b="1" dirty="0">
              <a:solidFill>
                <a:srgbClr val="002060"/>
              </a:solidFill>
            </a:endParaRPr>
          </a:p>
        </p:txBody>
      </p:sp>
      <p:pic>
        <p:nvPicPr>
          <p:cNvPr id="137218" name="Picture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500174"/>
            <a:ext cx="7858180" cy="4797439"/>
          </a:xfrm>
          <a:prstGeom prst="rect">
            <a:avLst/>
          </a:prstGeom>
          <a:noFill/>
          <a:effectLst>
            <a:outerShdw dist="17961" dir="2700000" algn="ctr" rotWithShape="0">
              <a:srgbClr val="808080"/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660232" y="1187460"/>
            <a:ext cx="248376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Tawake </a:t>
            </a:r>
            <a:r>
              <a:rPr lang="en-US" sz="2000" b="1" i="1" dirty="0" smtClean="0"/>
              <a:t>et al</a:t>
            </a:r>
            <a:r>
              <a:rPr lang="en-US" sz="2000" b="1" dirty="0" smtClean="0"/>
              <a:t> 2011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3568" y="332656"/>
            <a:ext cx="7772400" cy="6192688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DISCUSSION:</a:t>
            </a:r>
            <a:br>
              <a:rPr lang="en-US" b="1" dirty="0" smtClean="0"/>
            </a:br>
            <a:r>
              <a:rPr lang="en-US" b="1" dirty="0" smtClean="0"/>
              <a:t>Contributing factors for Success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CBAM has transformed decision making of natural resources from autocratic to participatory &amp; democratic</a:t>
            </a:r>
          </a:p>
          <a:p>
            <a:pPr lvl="2"/>
            <a:r>
              <a:rPr lang="en-US" dirty="0" smtClean="0"/>
              <a:t>From chiefs to “village </a:t>
            </a:r>
            <a:r>
              <a:rPr lang="en-US" dirty="0" err="1" smtClean="0"/>
              <a:t>yaubula</a:t>
            </a:r>
            <a:r>
              <a:rPr lang="en-US" dirty="0" smtClean="0"/>
              <a:t> (natural resource) committees”</a:t>
            </a:r>
          </a:p>
          <a:p>
            <a:pPr lvl="1"/>
            <a:r>
              <a:rPr lang="en-US" dirty="0" smtClean="0"/>
              <a:t>Social </a:t>
            </a:r>
            <a:r>
              <a:rPr lang="en-US" dirty="0"/>
              <a:t>customs that facilitate compliance within closures</a:t>
            </a:r>
          </a:p>
          <a:p>
            <a:pPr lvl="1"/>
            <a:r>
              <a:rPr lang="en-US" dirty="0" smtClean="0"/>
              <a:t>Exclusive &amp; locally recognized tenure over marine resources</a:t>
            </a:r>
          </a:p>
          <a:p>
            <a:pPr lvl="1"/>
            <a:r>
              <a:rPr lang="en-US" dirty="0" smtClean="0"/>
              <a:t>Relatively small human populations</a:t>
            </a:r>
          </a:p>
          <a:p>
            <a:pPr lvl="1"/>
            <a:r>
              <a:rPr lang="en-US" dirty="0" smtClean="0"/>
              <a:t>Distance away from fishing villages</a:t>
            </a:r>
          </a:p>
          <a:p>
            <a:pPr lvl="1"/>
            <a:r>
              <a:rPr lang="en-US" dirty="0" smtClean="0"/>
              <a:t>Innovative selection of fish wardens = licensed fishermen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85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en-US" b="1" dirty="0" smtClean="0"/>
              <a:t>NEGATIVE EVIDENCE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 significant difference in total fish abundance inside MPAs (</a:t>
            </a:r>
            <a:r>
              <a:rPr lang="en-US" dirty="0" err="1" smtClean="0"/>
              <a:t>Goetze</a:t>
            </a:r>
            <a:r>
              <a:rPr lang="en-US" dirty="0" smtClean="0"/>
              <a:t> et al 2011 – </a:t>
            </a:r>
            <a:r>
              <a:rPr lang="en-US" dirty="0" err="1" smtClean="0"/>
              <a:t>Kubulau</a:t>
            </a:r>
            <a:r>
              <a:rPr lang="en-US" dirty="0" smtClean="0"/>
              <a:t> &amp; </a:t>
            </a:r>
            <a:r>
              <a:rPr lang="en-US" dirty="0" err="1" smtClean="0"/>
              <a:t>Namuri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 significant difference in total fish biomass inside MPAs (Jupiter &amp; </a:t>
            </a:r>
            <a:r>
              <a:rPr lang="en-US" dirty="0" err="1" smtClean="0"/>
              <a:t>Egli</a:t>
            </a:r>
            <a:r>
              <a:rPr lang="en-US" dirty="0" smtClean="0"/>
              <a:t> 2011 – some </a:t>
            </a:r>
            <a:r>
              <a:rPr lang="en-US" dirty="0" err="1" smtClean="0"/>
              <a:t>Kubulau</a:t>
            </a:r>
            <a:r>
              <a:rPr lang="en-US" dirty="0" smtClean="0"/>
              <a:t> MPAs &amp; only in some years)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74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3568" y="332656"/>
            <a:ext cx="7772400" cy="5486400"/>
          </a:xfrm>
        </p:spPr>
        <p:txBody>
          <a:bodyPr/>
          <a:lstStyle/>
          <a:p>
            <a:r>
              <a:rPr lang="en-US" b="1" dirty="0" smtClean="0"/>
              <a:t>DISCUSSION:</a:t>
            </a:r>
          </a:p>
          <a:p>
            <a:r>
              <a:rPr lang="en-US" b="1" dirty="0" smtClean="0"/>
              <a:t>Contributing </a:t>
            </a:r>
            <a:r>
              <a:rPr lang="en-US" b="1" dirty="0" smtClean="0"/>
              <a:t>factors for non-success</a:t>
            </a:r>
          </a:p>
          <a:p>
            <a:pPr lvl="1"/>
            <a:r>
              <a:rPr lang="en-US" dirty="0" smtClean="0"/>
              <a:t>Small </a:t>
            </a:r>
            <a:r>
              <a:rPr lang="en-US" dirty="0" smtClean="0"/>
              <a:t>size of closures</a:t>
            </a:r>
          </a:p>
          <a:p>
            <a:pPr lvl="1"/>
            <a:r>
              <a:rPr lang="en-US" dirty="0" smtClean="0"/>
              <a:t>Short duration of closures</a:t>
            </a:r>
          </a:p>
          <a:p>
            <a:pPr lvl="1"/>
            <a:r>
              <a:rPr lang="en-US" dirty="0" smtClean="0"/>
              <a:t>Non-compliance with management rules</a:t>
            </a:r>
          </a:p>
          <a:p>
            <a:pPr lvl="1"/>
            <a:r>
              <a:rPr lang="en-US" dirty="0" smtClean="0"/>
              <a:t>Disclosure of management success to fishers from villages with high reliance on fisheries products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17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57256"/>
          </a:xfrm>
        </p:spPr>
        <p:txBody>
          <a:bodyPr/>
          <a:lstStyle/>
          <a:p>
            <a:r>
              <a:rPr lang="en-AU" sz="3200" b="1" dirty="0" smtClean="0">
                <a:solidFill>
                  <a:srgbClr val="002060"/>
                </a:solidFill>
              </a:rPr>
              <a:t>Conclusion</a:t>
            </a:r>
            <a:r>
              <a:rPr lang="en-AU" dirty="0" smtClean="0">
                <a:solidFill>
                  <a:srgbClr val="002060"/>
                </a:solidFill>
              </a:rPr>
              <a:t> 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4282" y="1556792"/>
            <a:ext cx="8643998" cy="4926561"/>
          </a:xfrm>
        </p:spPr>
        <p:txBody>
          <a:bodyPr>
            <a:normAutofit/>
          </a:bodyPr>
          <a:lstStyle/>
          <a:p>
            <a:r>
              <a:rPr lang="en-AU" sz="2400" dirty="0" smtClean="0"/>
              <a:t>The Fiji study revealed that some </a:t>
            </a:r>
            <a:r>
              <a:rPr lang="en-AU" sz="2400" b="1" dirty="0" smtClean="0"/>
              <a:t>LMMA sites are showing improvements, both ecologically &amp; socioeconomically, thus meeting communities needs and therefore being effective</a:t>
            </a:r>
          </a:p>
          <a:p>
            <a:r>
              <a:rPr lang="en-AU" sz="2400" dirty="0" smtClean="0"/>
              <a:t>That the effectiveness of some LMMA strategies are reduced or nullified with uncontrolled opening of the MPA</a:t>
            </a:r>
          </a:p>
          <a:p>
            <a:r>
              <a:rPr lang="en-AU" sz="2400" dirty="0" smtClean="0"/>
              <a:t>That preliminary scientific data validates some FLMMA communities perception of improvements. That perhaps, community monitoring data, though not highly accurate &amp; cheap to undertake, are giving similar results to rigorous scientific studies</a:t>
            </a:r>
          </a:p>
          <a:p>
            <a:pPr lvl="1"/>
            <a:r>
              <a:rPr lang="en-AU" sz="2100" dirty="0" smtClean="0"/>
              <a:t>Question is: should decision making of a communities natural resources await rigorous scientific data or can it be based on the ‘best, available community data’?</a:t>
            </a:r>
          </a:p>
          <a:p>
            <a:endParaRPr lang="en-A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AU" sz="3200" b="1" dirty="0" smtClean="0">
                <a:solidFill>
                  <a:schemeClr val="tx2"/>
                </a:solidFill>
              </a:rPr>
              <a:t>Acknowledgements</a:t>
            </a:r>
            <a:endParaRPr lang="en-AU" sz="32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052736"/>
            <a:ext cx="8229600" cy="4911741"/>
          </a:xfrm>
        </p:spPr>
        <p:txBody>
          <a:bodyPr>
            <a:normAutofit fontScale="92500" lnSpcReduction="20000"/>
          </a:bodyPr>
          <a:lstStyle/>
          <a:p>
            <a:endParaRPr lang="en-AU" dirty="0"/>
          </a:p>
          <a:p>
            <a:r>
              <a:rPr lang="en-AU" dirty="0" smtClean="0"/>
              <a:t>All FLMMA partners and sites for willingness to take part in the assessment (Tawake et al)</a:t>
            </a:r>
          </a:p>
          <a:p>
            <a:r>
              <a:rPr lang="en-AU" dirty="0" smtClean="0"/>
              <a:t>Scientific literature (Cody Clements, Stacy Jupiter &amp; Fulori </a:t>
            </a:r>
            <a:r>
              <a:rPr lang="en-AU" dirty="0" err="1" smtClean="0"/>
              <a:t>Waqairagata</a:t>
            </a:r>
            <a:r>
              <a:rPr lang="en-AU" dirty="0"/>
              <a:t>)</a:t>
            </a:r>
            <a:endParaRPr lang="en-AU" dirty="0" smtClean="0"/>
          </a:p>
          <a:p>
            <a:r>
              <a:rPr lang="en-AU" dirty="0" smtClean="0"/>
              <a:t>FLMMA &amp; LMMA Network Learning group</a:t>
            </a:r>
          </a:p>
          <a:p>
            <a:r>
              <a:rPr lang="en-AU" dirty="0" smtClean="0"/>
              <a:t>David &amp; Lucille Packard Foundation, United Nations University (UNU), Foundation of Success,  CRISP/SPREP for the partial funding support that enabled this assessment. </a:t>
            </a:r>
          </a:p>
          <a:p>
            <a:r>
              <a:rPr lang="en-AU" dirty="0" smtClean="0"/>
              <a:t>James Cook University, USP-IAS and CSIRO for supporting </a:t>
            </a:r>
            <a:r>
              <a:rPr lang="en-AU" dirty="0" smtClean="0"/>
              <a:t>PhD </a:t>
            </a:r>
            <a:r>
              <a:rPr lang="en-AU" dirty="0" smtClean="0"/>
              <a:t>study (Alifereti Tawake)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11706</TotalTime>
  <Words>894</Words>
  <Application>Microsoft Office PowerPoint</Application>
  <PresentationFormat>On-screen Show (4:3)</PresentationFormat>
  <Paragraphs>177</Paragraphs>
  <Slides>24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Median</vt:lpstr>
      <vt:lpstr>PowerPoint Presentation</vt:lpstr>
      <vt:lpstr>OUTLINE OF TALK</vt:lpstr>
      <vt:lpstr>CONCEPT</vt:lpstr>
      <vt:lpstr>Background</vt:lpstr>
      <vt:lpstr>PowerPoint Presentation</vt:lpstr>
      <vt:lpstr>PowerPoint Presentation</vt:lpstr>
      <vt:lpstr>Method of Evaluation</vt:lpstr>
      <vt:lpstr>PowerPoint Presentation</vt:lpstr>
      <vt:lpstr>Theory of Change: Intended pathway to influencing communities livelihoods  </vt:lpstr>
      <vt:lpstr>PowerPoint Presentation</vt:lpstr>
      <vt:lpstr>PowerPoint Presentation</vt:lpstr>
      <vt:lpstr>PowerPoint Presentation</vt:lpstr>
      <vt:lpstr>PowerPoint Presentation</vt:lpstr>
      <vt:lpstr>Improved fish catch (Mgmt plan review)</vt:lpstr>
      <vt:lpstr>PowerPoint Presentation</vt:lpstr>
      <vt:lpstr>PowerPoint Presentation</vt:lpstr>
      <vt:lpstr>PowerPoint Presentation</vt:lpstr>
      <vt:lpstr>LMMA- Improving Household Income growth </vt:lpstr>
      <vt:lpstr>Unity and Social Cohesion </vt:lpstr>
      <vt:lpstr>PowerPoint Presentation</vt:lpstr>
      <vt:lpstr>PowerPoint Presentation</vt:lpstr>
      <vt:lpstr>PowerPoint Presentation</vt:lpstr>
      <vt:lpstr>Conclusion </vt:lpstr>
      <vt:lpstr>Acknowledgements</vt:lpstr>
    </vt:vector>
  </TitlesOfParts>
  <Company>James Cook Uni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Alifereti Tawake</dc:creator>
  <cp:lastModifiedBy>Ron Vave</cp:lastModifiedBy>
  <cp:revision>691</cp:revision>
  <dcterms:created xsi:type="dcterms:W3CDTF">2009-05-28T03:58:13Z</dcterms:created>
  <dcterms:modified xsi:type="dcterms:W3CDTF">2012-07-08T19:59:37Z</dcterms:modified>
</cp:coreProperties>
</file>